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9" r:id="rId1"/>
  </p:sldMasterIdLst>
  <p:notesMasterIdLst>
    <p:notesMasterId r:id="rId28"/>
  </p:notesMasterIdLst>
  <p:sldIdLst>
    <p:sldId id="256" r:id="rId2"/>
    <p:sldId id="258" r:id="rId3"/>
    <p:sldId id="259" r:id="rId4"/>
    <p:sldId id="260" r:id="rId5"/>
    <p:sldId id="262" r:id="rId6"/>
    <p:sldId id="268" r:id="rId7"/>
    <p:sldId id="280" r:id="rId8"/>
    <p:sldId id="263" r:id="rId9"/>
    <p:sldId id="273" r:id="rId10"/>
    <p:sldId id="272" r:id="rId11"/>
    <p:sldId id="274" r:id="rId12"/>
    <p:sldId id="264" r:id="rId13"/>
    <p:sldId id="275" r:id="rId14"/>
    <p:sldId id="276" r:id="rId15"/>
    <p:sldId id="265" r:id="rId16"/>
    <p:sldId id="281" r:id="rId17"/>
    <p:sldId id="283" r:id="rId18"/>
    <p:sldId id="266" r:id="rId19"/>
    <p:sldId id="282" r:id="rId20"/>
    <p:sldId id="267" r:id="rId21"/>
    <p:sldId id="285" r:id="rId22"/>
    <p:sldId id="288" r:id="rId23"/>
    <p:sldId id="289" r:id="rId24"/>
    <p:sldId id="269" r:id="rId25"/>
    <p:sldId id="270" r:id="rId26"/>
    <p:sldId id="27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t-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2A569-74B9-4C16-ADE6-593DC0519D91}" type="datetimeFigureOut">
              <a:rPr lang="lt-LT" smtClean="0"/>
              <a:t>2024-01-30</a:t>
            </a:fld>
            <a:endParaRPr lang="lt-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t-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t-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4D7E5-2D53-42DD-8EA3-F30DFC4B09CF}" type="slidenum">
              <a:rPr lang="lt-LT" smtClean="0"/>
              <a:t>‹#›</a:t>
            </a:fld>
            <a:endParaRPr lang="lt-LT"/>
          </a:p>
        </p:txBody>
      </p:sp>
    </p:spTree>
    <p:extLst>
      <p:ext uri="{BB962C8B-B14F-4D97-AF65-F5344CB8AC3E}">
        <p14:creationId xmlns:p14="http://schemas.microsoft.com/office/powerpoint/2010/main" val="245032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a:t>
            </a:fld>
            <a:endParaRPr lang="lt-LT"/>
          </a:p>
        </p:txBody>
      </p:sp>
    </p:spTree>
    <p:extLst>
      <p:ext uri="{BB962C8B-B14F-4D97-AF65-F5344CB8AC3E}">
        <p14:creationId xmlns:p14="http://schemas.microsoft.com/office/powerpoint/2010/main" val="16500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434343"/>
                </a:solidFill>
                <a:effectLst/>
                <a:latin typeface="Georgia" panose="02040502050405020303" pitchFamily="18" charset="0"/>
              </a:rPr>
              <a:t>Female victims that report any kind of theft more than a third of the time report </a:t>
            </a:r>
            <a:r>
              <a:rPr lang="en-GB" sz="1800" b="0" i="1" u="none" strike="noStrike" dirty="0">
                <a:solidFill>
                  <a:srgbClr val="434343"/>
                </a:solidFill>
                <a:effectLst/>
                <a:latin typeface="Georgia" panose="02040502050405020303" pitchFamily="18" charset="0"/>
              </a:rPr>
              <a:t>Theft of Identity </a:t>
            </a:r>
            <a:r>
              <a:rPr lang="en-GB" sz="1800" b="0" i="0" u="none" strike="noStrike" dirty="0">
                <a:solidFill>
                  <a:srgbClr val="434343"/>
                </a:solidFill>
                <a:effectLst/>
                <a:latin typeface="Georgia" panose="02040502050405020303" pitchFamily="18" charset="0"/>
              </a:rPr>
              <a:t>crime.</a:t>
            </a:r>
            <a:endParaRPr lang="en-GB"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Side note, to make a point that Vehicle – Stolen has no descriptive data again</a:t>
            </a:r>
            <a:endParaRPr lang="lt-LT"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10</a:t>
            </a:fld>
            <a:endParaRPr lang="lt-LT"/>
          </a:p>
        </p:txBody>
      </p:sp>
    </p:spTree>
    <p:extLst>
      <p:ext uri="{BB962C8B-B14F-4D97-AF65-F5344CB8AC3E}">
        <p14:creationId xmlns:p14="http://schemas.microsoft.com/office/powerpoint/2010/main" val="294667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All age groups that report any kind of theft report identity theft close to third. And this crime makes up </a:t>
            </a:r>
            <a:r>
              <a:rPr lang="en-GB" sz="1800" b="0" i="0" u="sng" dirty="0">
                <a:solidFill>
                  <a:srgbClr val="000000"/>
                </a:solidFill>
                <a:effectLst/>
                <a:latin typeface="Georgia" panose="02040502050405020303" pitchFamily="18" charset="0"/>
              </a:rPr>
              <a:t>17.96%</a:t>
            </a:r>
            <a:r>
              <a:rPr lang="en-GB" sz="1800" b="0" i="0" u="none" strike="noStrike" dirty="0">
                <a:solidFill>
                  <a:srgbClr val="000000"/>
                </a:solidFill>
                <a:effectLst/>
                <a:latin typeface="Georgia" panose="02040502050405020303" pitchFamily="18" charset="0"/>
              </a:rPr>
              <a:t> of all crimes between all adult groups.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11</a:t>
            </a:fld>
            <a:endParaRPr lang="lt-LT"/>
          </a:p>
        </p:txBody>
      </p:sp>
    </p:spTree>
    <p:extLst>
      <p:ext uri="{BB962C8B-B14F-4D97-AF65-F5344CB8AC3E}">
        <p14:creationId xmlns:p14="http://schemas.microsoft.com/office/powerpoint/2010/main" val="413004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look if there is a seasonal pattern for time data we have to use at least 2 whole years.</a:t>
            </a:r>
          </a:p>
          <a:p>
            <a:r>
              <a:rPr lang="en-GB" sz="1800" b="0" i="0" u="none" strike="noStrike" dirty="0">
                <a:solidFill>
                  <a:srgbClr val="000000"/>
                </a:solidFill>
                <a:effectLst/>
                <a:latin typeface="Georgia" panose="02040502050405020303" pitchFamily="18" charset="0"/>
              </a:rPr>
              <a:t>first 6 months of both years identity theft increases and dips at middle-to-end of summer and continues to trend upwards.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12</a:t>
            </a:fld>
            <a:endParaRPr lang="lt-LT"/>
          </a:p>
        </p:txBody>
      </p:sp>
    </p:spTree>
    <p:extLst>
      <p:ext uri="{BB962C8B-B14F-4D97-AF65-F5344CB8AC3E}">
        <p14:creationId xmlns:p14="http://schemas.microsoft.com/office/powerpoint/2010/main" val="15503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 Looking at monthly cohorts to find time patterns we can see that </a:t>
            </a:r>
            <a:r>
              <a:rPr lang="en-GB" sz="1800" b="0" i="1" u="none" strike="noStrike" dirty="0">
                <a:solidFill>
                  <a:srgbClr val="000000"/>
                </a:solidFill>
                <a:effectLst/>
                <a:latin typeface="Georgia" panose="02040502050405020303" pitchFamily="18" charset="0"/>
              </a:rPr>
              <a:t>Theft of Identity </a:t>
            </a:r>
            <a:r>
              <a:rPr lang="en-GB" sz="1800" b="0" i="0" u="none" strike="noStrike" dirty="0">
                <a:solidFill>
                  <a:srgbClr val="000000"/>
                </a:solidFill>
                <a:effectLst/>
                <a:latin typeface="Georgia" panose="02040502050405020303" pitchFamily="18" charset="0"/>
              </a:rPr>
              <a:t>is one of the consistent crimes because it is being reported every month</a:t>
            </a:r>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13</a:t>
            </a:fld>
            <a:endParaRPr lang="lt-LT"/>
          </a:p>
        </p:txBody>
      </p:sp>
    </p:spTree>
    <p:extLst>
      <p:ext uri="{BB962C8B-B14F-4D97-AF65-F5344CB8AC3E}">
        <p14:creationId xmlns:p14="http://schemas.microsoft.com/office/powerpoint/2010/main" val="238846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1" u="none" strike="noStrike" dirty="0">
                <a:solidFill>
                  <a:srgbClr val="000000"/>
                </a:solidFill>
                <a:effectLst/>
                <a:latin typeface="Georgia" panose="02040502050405020303" pitchFamily="18" charset="0"/>
              </a:rPr>
              <a:t>Theft of Identity </a:t>
            </a:r>
            <a:r>
              <a:rPr lang="en-GB" sz="1800" b="0" i="0" u="none" strike="noStrike" dirty="0">
                <a:solidFill>
                  <a:srgbClr val="000000"/>
                </a:solidFill>
                <a:effectLst/>
                <a:latin typeface="Georgia" panose="02040502050405020303" pitchFamily="18" charset="0"/>
              </a:rPr>
              <a:t>continues to be consistent as it was in the monthly cohort and makes up close to 20% of all thefts that are being reported any given day</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14</a:t>
            </a:fld>
            <a:endParaRPr lang="lt-LT"/>
          </a:p>
        </p:txBody>
      </p:sp>
    </p:spTree>
    <p:extLst>
      <p:ext uri="{BB962C8B-B14F-4D97-AF65-F5344CB8AC3E}">
        <p14:creationId xmlns:p14="http://schemas.microsoft.com/office/powerpoint/2010/main" val="208689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 and 12 are default crime times designed to keep data consistent.</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15</a:t>
            </a:fld>
            <a:endParaRPr lang="lt-LT"/>
          </a:p>
        </p:txBody>
      </p:sp>
    </p:spTree>
    <p:extLst>
      <p:ext uri="{BB962C8B-B14F-4D97-AF65-F5344CB8AC3E}">
        <p14:creationId xmlns:p14="http://schemas.microsoft.com/office/powerpoint/2010/main" val="255270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Keeping in mind that this crime occur during workdays hourly data might suggest identity theft occurs during working hours.</a:t>
            </a:r>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16</a:t>
            </a:fld>
            <a:endParaRPr lang="lt-LT"/>
          </a:p>
        </p:txBody>
      </p:sp>
    </p:spTree>
    <p:extLst>
      <p:ext uri="{BB962C8B-B14F-4D97-AF65-F5344CB8AC3E}">
        <p14:creationId xmlns:p14="http://schemas.microsoft.com/office/powerpoint/2010/main" val="78859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most part as seen with this crimes reporting it is hard to pinpoint exact location where this specific crime occurred and given that this crime can be a tool to commit another crime we are going to look at specific location.</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17</a:t>
            </a:fld>
            <a:endParaRPr lang="lt-LT"/>
          </a:p>
        </p:txBody>
      </p:sp>
    </p:spTree>
    <p:extLst>
      <p:ext uri="{BB962C8B-B14F-4D97-AF65-F5344CB8AC3E}">
        <p14:creationId xmlns:p14="http://schemas.microsoft.com/office/powerpoint/2010/main" val="168784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Georgia" panose="02040502050405020303" pitchFamily="18" charset="0"/>
              </a:rPr>
              <a:t>Looking at the map we can identify that all of these 3 districts are actually next to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Georgia" panose="02040502050405020303" pitchFamily="18" charset="0"/>
              </a:rPr>
              <a:t>To see if the numbers correlate with districts and have significance in locating the most common crime districts we are going to use the results of linear regression</a:t>
            </a:r>
            <a:endParaRPr lang="lt-LT"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18</a:t>
            </a:fld>
            <a:endParaRPr lang="lt-LT"/>
          </a:p>
        </p:txBody>
      </p:sp>
    </p:spTree>
    <p:extLst>
      <p:ext uri="{BB962C8B-B14F-4D97-AF65-F5344CB8AC3E}">
        <p14:creationId xmlns:p14="http://schemas.microsoft.com/office/powerpoint/2010/main" val="291112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are going to narrow down even </a:t>
            </a:r>
            <a:r>
              <a:rPr lang="en-GB" dirty="0" err="1"/>
              <a:t>futher</a:t>
            </a:r>
            <a:r>
              <a:rPr lang="en-GB" dirty="0"/>
              <a:t> and talk about premises where theft of identity occurred the most.</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19</a:t>
            </a:fld>
            <a:endParaRPr lang="lt-LT"/>
          </a:p>
        </p:txBody>
      </p:sp>
    </p:spTree>
    <p:extLst>
      <p:ext uri="{BB962C8B-B14F-4D97-AF65-F5344CB8AC3E}">
        <p14:creationId xmlns:p14="http://schemas.microsoft.com/office/powerpoint/2010/main" val="186345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a:t>
            </a:fld>
            <a:endParaRPr lang="lt-LT"/>
          </a:p>
        </p:txBody>
      </p:sp>
    </p:spTree>
    <p:extLst>
      <p:ext uri="{BB962C8B-B14F-4D97-AF65-F5344CB8AC3E}">
        <p14:creationId xmlns:p14="http://schemas.microsoft.com/office/powerpoint/2010/main" val="319114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Once again for numbers and their correlation with places we need statistical confirmation for that we </a:t>
            </a:r>
            <a:r>
              <a:rPr lang="en-GB" sz="1800" b="0" i="0" u="none" strike="noStrike" dirty="0" err="1">
                <a:solidFill>
                  <a:srgbClr val="000000"/>
                </a:solidFill>
                <a:effectLst/>
                <a:latin typeface="Georgia" panose="02040502050405020303" pitchFamily="18" charset="0"/>
              </a:rPr>
              <a:t>ara</a:t>
            </a:r>
            <a:r>
              <a:rPr lang="en-GB" sz="1800" b="0" i="0" u="none" strike="noStrike" dirty="0">
                <a:solidFill>
                  <a:srgbClr val="000000"/>
                </a:solidFill>
                <a:effectLst/>
                <a:latin typeface="Georgia" panose="02040502050405020303" pitchFamily="18" charset="0"/>
              </a:rPr>
              <a:t> going to use Logistic regression since its good for build classification model.</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20</a:t>
            </a:fld>
            <a:endParaRPr lang="lt-LT"/>
          </a:p>
        </p:txBody>
      </p:sp>
    </p:spTree>
    <p:extLst>
      <p:ext uri="{BB962C8B-B14F-4D97-AF65-F5344CB8AC3E}">
        <p14:creationId xmlns:p14="http://schemas.microsoft.com/office/powerpoint/2010/main" val="142475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omitting less descriptive locations in order to target well defined location.</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21</a:t>
            </a:fld>
            <a:endParaRPr lang="lt-LT"/>
          </a:p>
        </p:txBody>
      </p:sp>
    </p:spTree>
    <p:extLst>
      <p:ext uri="{BB962C8B-B14F-4D97-AF65-F5344CB8AC3E}">
        <p14:creationId xmlns:p14="http://schemas.microsoft.com/office/powerpoint/2010/main" val="399331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a:solidFill>
                  <a:srgbClr val="000000"/>
                </a:solidFill>
                <a:effectLst/>
                <a:latin typeface="Georgia" panose="02040502050405020303" pitchFamily="18" charset="0"/>
              </a:rPr>
              <a:t>Note that </a:t>
            </a:r>
            <a:r>
              <a:rPr lang="en-GB" sz="1200" b="0" i="1" u="none" strike="noStrike" dirty="0">
                <a:solidFill>
                  <a:srgbClr val="000000"/>
                </a:solidFill>
                <a:effectLst/>
                <a:latin typeface="Georgia" panose="02040502050405020303" pitchFamily="18" charset="0"/>
              </a:rPr>
              <a:t>Bunco </a:t>
            </a:r>
            <a:r>
              <a:rPr lang="en-GB" sz="1200" b="0" i="0" u="none" strike="noStrike" dirty="0">
                <a:solidFill>
                  <a:srgbClr val="000000"/>
                </a:solidFill>
                <a:effectLst/>
                <a:latin typeface="Georgia" panose="02040502050405020303" pitchFamily="18" charset="0"/>
              </a:rPr>
              <a:t>could mean a squad dealing with fraud or in street slang it means to cheat someone by selling false goods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22</a:t>
            </a:fld>
            <a:endParaRPr lang="lt-LT"/>
          </a:p>
        </p:txBody>
      </p:sp>
    </p:spTree>
    <p:extLst>
      <p:ext uri="{BB962C8B-B14F-4D97-AF65-F5344CB8AC3E}">
        <p14:creationId xmlns:p14="http://schemas.microsoft.com/office/powerpoint/2010/main" val="3747655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a:solidFill>
                  <a:srgbClr val="000000"/>
                </a:solidFill>
                <a:effectLst/>
                <a:latin typeface="Georgia" panose="02040502050405020303" pitchFamily="18" charset="0"/>
              </a:rPr>
              <a:t>There are around 42K streets in LA metropolitan area that being said almost 3% is quite high.</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23</a:t>
            </a:fld>
            <a:endParaRPr lang="lt-LT"/>
          </a:p>
        </p:txBody>
      </p:sp>
    </p:spTree>
    <p:extLst>
      <p:ext uri="{BB962C8B-B14F-4D97-AF65-F5344CB8AC3E}">
        <p14:creationId xmlns:p14="http://schemas.microsoft.com/office/powerpoint/2010/main" val="375683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is very technical and requires some knowledges like crime description and their hierarchy. </a:t>
            </a:r>
          </a:p>
        </p:txBody>
      </p:sp>
      <p:sp>
        <p:nvSpPr>
          <p:cNvPr id="4" name="Slide Number Placeholder 3"/>
          <p:cNvSpPr>
            <a:spLocks noGrp="1"/>
          </p:cNvSpPr>
          <p:nvPr>
            <p:ph type="sldNum" sz="quarter" idx="5"/>
          </p:nvPr>
        </p:nvSpPr>
        <p:spPr/>
        <p:txBody>
          <a:bodyPr/>
          <a:lstStyle/>
          <a:p>
            <a:fld id="{EDF4D7E5-2D53-42DD-8EA3-F30DFC4B09CF}" type="slidenum">
              <a:rPr lang="lt-LT" smtClean="0"/>
              <a:t>3</a:t>
            </a:fld>
            <a:endParaRPr lang="lt-LT"/>
          </a:p>
        </p:txBody>
      </p:sp>
    </p:spTree>
    <p:extLst>
      <p:ext uri="{BB962C8B-B14F-4D97-AF65-F5344CB8AC3E}">
        <p14:creationId xmlns:p14="http://schemas.microsoft.com/office/powerpoint/2010/main" val="411867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quote is taken from official report provided in attachments of data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4</a:t>
            </a:fld>
            <a:endParaRPr lang="lt-LT"/>
          </a:p>
        </p:txBody>
      </p:sp>
    </p:spTree>
    <p:extLst>
      <p:ext uri="{BB962C8B-B14F-4D97-AF65-F5344CB8AC3E}">
        <p14:creationId xmlns:p14="http://schemas.microsoft.com/office/powerpoint/2010/main" val="415095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lnSpc>
                <a:spcPct val="90000"/>
              </a:lnSpc>
              <a:buFont typeface="Arial" panose="020B0604020202020204" pitchFamily="34" charset="0"/>
              <a:buChar char="•"/>
            </a:pPr>
            <a:r>
              <a:rPr lang="en-GB" sz="1200" dirty="0"/>
              <a:t>This section will cover mainly theft and the reason why report is focused on theft in particular </a:t>
            </a:r>
          </a:p>
          <a:p>
            <a:pPr marL="342900" indent="-342900" algn="l">
              <a:lnSpc>
                <a:spcPct val="90000"/>
              </a:lnSpc>
              <a:buFont typeface="Arial" panose="020B0604020202020204" pitchFamily="34" charset="0"/>
              <a:buChar char="•"/>
            </a:pPr>
            <a:r>
              <a:rPr lang="en-GB" sz="1200" dirty="0"/>
              <a:t>Crimes are sectioned in to 3 parts (Victims, Time, Location)</a:t>
            </a:r>
            <a:endParaRPr lang="lt-LT" sz="1200"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5</a:t>
            </a:fld>
            <a:endParaRPr lang="lt-LT"/>
          </a:p>
        </p:txBody>
      </p:sp>
    </p:spTree>
    <p:extLst>
      <p:ext uri="{BB962C8B-B14F-4D97-AF65-F5344CB8AC3E}">
        <p14:creationId xmlns:p14="http://schemas.microsoft.com/office/powerpoint/2010/main" val="257236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6</a:t>
            </a:fld>
            <a:endParaRPr lang="lt-LT"/>
          </a:p>
        </p:txBody>
      </p:sp>
    </p:spTree>
    <p:extLst>
      <p:ext uri="{BB962C8B-B14F-4D97-AF65-F5344CB8AC3E}">
        <p14:creationId xmlns:p14="http://schemas.microsoft.com/office/powerpoint/2010/main" val="108060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The increase of </a:t>
            </a:r>
            <a:r>
              <a:rPr lang="en-GB" sz="1800" b="0" i="0" u="sng" dirty="0">
                <a:solidFill>
                  <a:srgbClr val="000000"/>
                </a:solidFill>
                <a:effectLst/>
                <a:latin typeface="Georgia" panose="02040502050405020303" pitchFamily="18" charset="0"/>
              </a:rPr>
              <a:t>106.34%</a:t>
            </a:r>
            <a:r>
              <a:rPr lang="en-GB" sz="1800" b="0" i="0" u="none" strike="noStrike" dirty="0">
                <a:solidFill>
                  <a:srgbClr val="000000"/>
                </a:solidFill>
                <a:effectLst/>
                <a:latin typeface="Georgia" panose="02040502050405020303" pitchFamily="18" charset="0"/>
              </a:rPr>
              <a:t> is very concerning.</a:t>
            </a:r>
            <a:r>
              <a:rPr lang="en-GB" sz="1800" b="0" i="1" u="none" strike="noStrike" dirty="0">
                <a:solidFill>
                  <a:srgbClr val="000000"/>
                </a:solidFill>
                <a:effectLst/>
                <a:latin typeface="Georgia" panose="02040502050405020303" pitchFamily="18" charset="0"/>
              </a:rPr>
              <a:t> Theft of Identity </a:t>
            </a:r>
            <a:r>
              <a:rPr lang="en-GB" sz="1800" b="0" i="0" u="none" strike="noStrike" dirty="0">
                <a:solidFill>
                  <a:srgbClr val="000000"/>
                </a:solidFill>
                <a:effectLst/>
                <a:latin typeface="Georgia" panose="02040502050405020303" pitchFamily="18" charset="0"/>
              </a:rPr>
              <a:t>itself is a unique crime in that committing Identity Theft is linked with other crimes, meaning that Theft of identity could be considered a method to commit another crime.</a:t>
            </a:r>
          </a:p>
          <a:p>
            <a:r>
              <a:rPr lang="en-GB" dirty="0"/>
              <a:t>Due to this massive increase </a:t>
            </a:r>
            <a:r>
              <a:rPr lang="en-GB" i="0" dirty="0"/>
              <a:t>this crime is our focus.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7</a:t>
            </a:fld>
            <a:endParaRPr lang="lt-LT"/>
          </a:p>
        </p:txBody>
      </p:sp>
    </p:spTree>
    <p:extLst>
      <p:ext uri="{BB962C8B-B14F-4D97-AF65-F5344CB8AC3E}">
        <p14:creationId xmlns:p14="http://schemas.microsoft.com/office/powerpoint/2010/main" val="226276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glimpse at aggregated not only shows distribution between groups but also minimal number of Unknown/Undisclosed categories suggest health and accuracy of data</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8</a:t>
            </a:fld>
            <a:endParaRPr lang="lt-LT"/>
          </a:p>
        </p:txBody>
      </p:sp>
    </p:spTree>
    <p:extLst>
      <p:ext uri="{BB962C8B-B14F-4D97-AF65-F5344CB8AC3E}">
        <p14:creationId xmlns:p14="http://schemas.microsoft.com/office/powerpoint/2010/main" val="369648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GB" sz="1800" b="0" i="0" u="none" strike="noStrike" dirty="0">
                <a:solidFill>
                  <a:srgbClr val="000000"/>
                </a:solidFill>
                <a:effectLst/>
                <a:latin typeface="Georgia" panose="02040502050405020303" pitchFamily="18" charset="0"/>
              </a:rPr>
              <a:t>identity theft half of the time is being reported by people of black descent.</a:t>
            </a:r>
            <a:endParaRPr lang="en-GB" b="0" dirty="0">
              <a:effectLst/>
            </a:endParaRPr>
          </a:p>
          <a:p>
            <a:r>
              <a:rPr lang="en-GB" dirty="0"/>
              <a:t>Side note, to make a point that Vehicle – Stolen has no descriptive data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9</a:t>
            </a:fld>
            <a:endParaRPr lang="lt-LT"/>
          </a:p>
        </p:txBody>
      </p:sp>
    </p:spTree>
    <p:extLst>
      <p:ext uri="{BB962C8B-B14F-4D97-AF65-F5344CB8AC3E}">
        <p14:creationId xmlns:p14="http://schemas.microsoft.com/office/powerpoint/2010/main" val="204374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7366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25395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8389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370372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764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670951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81673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0042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2261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7065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DE23C7-78A4-413A-A84B-93D4CC0A9EB1}"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7589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DE23C7-78A4-413A-A84B-93D4CC0A9EB1}" type="datetimeFigureOut">
              <a:rPr lang="en-US" smtClean="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87048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DE23C7-78A4-413A-A84B-93D4CC0A9EB1}" type="datetimeFigureOut">
              <a:rPr lang="en-US" smtClean="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61042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E23C7-78A4-413A-A84B-93D4CC0A9EB1}" type="datetimeFigureOut">
              <a:rPr lang="en-US" smtClean="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14176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8366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68622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DE23C7-78A4-413A-A84B-93D4CC0A9EB1}" type="datetimeFigureOut">
              <a:rPr lang="en-US" smtClean="0"/>
              <a:pPr/>
              <a:t>1/30/2024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CB39E08-E0E5-4B1A-8F7D-08FE7678A3B6}" type="slidenum">
              <a:rPr lang="en-US" smtClean="0"/>
              <a:pPr/>
              <a:t>‹#›</a:t>
            </a:fld>
            <a:endParaRPr lang="en-US"/>
          </a:p>
        </p:txBody>
      </p:sp>
    </p:spTree>
    <p:extLst>
      <p:ext uri="{BB962C8B-B14F-4D97-AF65-F5344CB8AC3E}">
        <p14:creationId xmlns:p14="http://schemas.microsoft.com/office/powerpoint/2010/main" val="383427168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xabay.com/fr/ville-los-angeles-nocturne-lumi%C3%A8res-6301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alphaModFix amt="41000"/>
          </a:blip>
          <a:srcRect l="9091" t="23391"/>
          <a:stretch/>
        </p:blipFill>
        <p:spPr>
          <a:xfrm>
            <a:off x="-3156" y="-8467"/>
            <a:ext cx="12191980" cy="6857999"/>
          </a:xfrm>
          <a:prstGeom prst="rect">
            <a:avLst/>
          </a:prstGeom>
          <a:solidFill>
            <a:schemeClr val="tx1"/>
          </a:solidFill>
        </p:spPr>
      </p:pic>
      <p:sp>
        <p:nvSpPr>
          <p:cNvPr id="31" name="Isosceles Triangle 3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2" name="Parallelogram 3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7" name="Isosceles Triangle 36">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1803420" y="281846"/>
            <a:ext cx="7026442" cy="1852862"/>
          </a:xfrm>
        </p:spPr>
        <p:txBody>
          <a:bodyPr>
            <a:normAutofit/>
          </a:bodyPr>
          <a:lstStyle/>
          <a:p>
            <a:pPr algn="ctr"/>
            <a:r>
              <a:rPr lang="en-GB" dirty="0"/>
              <a:t>Los Angeles Thefts 2022</a:t>
            </a:r>
            <a:br>
              <a:rPr lang="en-GB" dirty="0"/>
            </a:br>
            <a:r>
              <a:rPr lang="en-GB" dirty="0"/>
              <a:t>“Theft of Identity”</a:t>
            </a:r>
            <a:endParaRPr lang="lt-LT" dirty="0"/>
          </a:p>
        </p:txBody>
      </p:sp>
      <p:sp>
        <p:nvSpPr>
          <p:cNvPr id="3" name="Subtitle 2">
            <a:extLst>
              <a:ext uri="{FF2B5EF4-FFF2-40B4-BE49-F238E27FC236}">
                <a16:creationId xmlns:a16="http://schemas.microsoft.com/office/drawing/2014/main" id="{67ECB3B9-CACB-50DF-209F-4C20A65907E6}"/>
              </a:ext>
            </a:extLst>
          </p:cNvPr>
          <p:cNvSpPr>
            <a:spLocks noGrp="1"/>
          </p:cNvSpPr>
          <p:nvPr>
            <p:ph type="subTitle" idx="1"/>
          </p:nvPr>
        </p:nvSpPr>
        <p:spPr>
          <a:xfrm>
            <a:off x="5863744" y="6401096"/>
            <a:ext cx="4573037" cy="1096899"/>
          </a:xfrm>
        </p:spPr>
        <p:txBody>
          <a:bodyPr>
            <a:normAutofit/>
          </a:bodyPr>
          <a:lstStyle/>
          <a:p>
            <a:r>
              <a:rPr lang="en-GB" dirty="0">
                <a:solidFill>
                  <a:schemeClr val="bg1"/>
                </a:solidFill>
              </a:rPr>
              <a:t>Mantas Vilius</a:t>
            </a:r>
            <a:endParaRPr lang="lt-LT" dirty="0">
              <a:solidFill>
                <a:schemeClr val="bg1"/>
              </a:solidFill>
            </a:endParaRPr>
          </a:p>
        </p:txBody>
      </p:sp>
      <p:sp>
        <p:nvSpPr>
          <p:cNvPr id="38"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1" name="Isosceles Triangle 4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426285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fontScale="90000"/>
          </a:bodyPr>
          <a:lstStyle/>
          <a:p>
            <a:r>
              <a:rPr lang="en-GB" dirty="0">
                <a:solidFill>
                  <a:schemeClr val="bg1"/>
                </a:solidFill>
              </a:rPr>
              <a:t>Victims (Gender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Gender Cohort same as descent shows our focus crime to be a well-defined gender split within the cohort with Female victims being almost two times larger than the Male cohort.</a:t>
            </a:r>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7D6735BE-2A2E-2549-CC77-458E4A95BBE7}"/>
              </a:ext>
            </a:extLst>
          </p:cNvPr>
          <p:cNvPicPr>
            <a:picLocks noChangeAspect="1"/>
          </p:cNvPicPr>
          <p:nvPr/>
        </p:nvPicPr>
        <p:blipFill>
          <a:blip r:embed="rId3"/>
          <a:stretch>
            <a:fillRect/>
          </a:stretch>
        </p:blipFill>
        <p:spPr>
          <a:xfrm>
            <a:off x="3309530" y="2019075"/>
            <a:ext cx="8289485" cy="2273132"/>
          </a:xfrm>
          <a:prstGeom prst="rect">
            <a:avLst/>
          </a:prstGeom>
        </p:spPr>
      </p:pic>
    </p:spTree>
    <p:extLst>
      <p:ext uri="{BB962C8B-B14F-4D97-AF65-F5344CB8AC3E}">
        <p14:creationId xmlns:p14="http://schemas.microsoft.com/office/powerpoint/2010/main" val="71835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a:bodyPr>
          <a:lstStyle/>
          <a:p>
            <a:r>
              <a:rPr lang="en-GB" dirty="0">
                <a:solidFill>
                  <a:schemeClr val="bg1"/>
                </a:solidFill>
              </a:rPr>
              <a:t>Victims (Age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Age Cohort same as previous ones show that most prominent theft also has no link to person identifying characteristics. </a:t>
            </a: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F5BBA04E-9F21-69DC-6904-3942ED879815}"/>
              </a:ext>
            </a:extLst>
          </p:cNvPr>
          <p:cNvPicPr>
            <a:picLocks noChangeAspect="1"/>
          </p:cNvPicPr>
          <p:nvPr/>
        </p:nvPicPr>
        <p:blipFill rotWithShape="1">
          <a:blip r:embed="rId3"/>
          <a:srcRect r="482"/>
          <a:stretch/>
        </p:blipFill>
        <p:spPr>
          <a:xfrm>
            <a:off x="3309530" y="2019072"/>
            <a:ext cx="8367161" cy="2124791"/>
          </a:xfrm>
          <a:prstGeom prst="rect">
            <a:avLst/>
          </a:prstGeom>
        </p:spPr>
      </p:pic>
    </p:spTree>
    <p:extLst>
      <p:ext uri="{BB962C8B-B14F-4D97-AF65-F5344CB8AC3E}">
        <p14:creationId xmlns:p14="http://schemas.microsoft.com/office/powerpoint/2010/main" val="279462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Monthly trend shows that first half of the year is where the report is increasing.</a:t>
            </a:r>
          </a:p>
          <a:p>
            <a:endParaRPr lang="en-GB" sz="1600" dirty="0">
              <a:solidFill>
                <a:schemeClr val="bg1"/>
              </a:solidFill>
            </a:endParaRPr>
          </a:p>
          <a:p>
            <a:r>
              <a:rPr lang="en-GB" sz="1600" dirty="0">
                <a:solidFill>
                  <a:schemeClr val="bg1"/>
                </a:solidFill>
              </a:rPr>
              <a:t>The numbers show that the upward trend from 2021 is continued in 2022. </a:t>
            </a: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12" name="Picture 11">
            <a:extLst>
              <a:ext uri="{FF2B5EF4-FFF2-40B4-BE49-F238E27FC236}">
                <a16:creationId xmlns:a16="http://schemas.microsoft.com/office/drawing/2014/main" id="{57FFCE3E-2B27-3CA5-7110-D482A7C5669D}"/>
              </a:ext>
            </a:extLst>
          </p:cNvPr>
          <p:cNvPicPr>
            <a:picLocks noChangeAspect="1"/>
          </p:cNvPicPr>
          <p:nvPr/>
        </p:nvPicPr>
        <p:blipFill>
          <a:blip r:embed="rId3"/>
          <a:stretch>
            <a:fillRect/>
          </a:stretch>
        </p:blipFill>
        <p:spPr>
          <a:xfrm>
            <a:off x="5729301" y="3880646"/>
            <a:ext cx="4323603" cy="2342198"/>
          </a:xfrm>
          <a:prstGeom prst="rect">
            <a:avLst/>
          </a:prstGeom>
        </p:spPr>
      </p:pic>
      <p:pic>
        <p:nvPicPr>
          <p:cNvPr id="14" name="Picture 13">
            <a:extLst>
              <a:ext uri="{FF2B5EF4-FFF2-40B4-BE49-F238E27FC236}">
                <a16:creationId xmlns:a16="http://schemas.microsoft.com/office/drawing/2014/main" id="{535B0D58-BB9E-0E72-C29E-0654DA50B2EE}"/>
              </a:ext>
            </a:extLst>
          </p:cNvPr>
          <p:cNvPicPr>
            <a:picLocks noChangeAspect="1"/>
          </p:cNvPicPr>
          <p:nvPr/>
        </p:nvPicPr>
        <p:blipFill>
          <a:blip r:embed="rId4"/>
          <a:stretch>
            <a:fillRect/>
          </a:stretch>
        </p:blipFill>
        <p:spPr>
          <a:xfrm>
            <a:off x="5728195" y="1538447"/>
            <a:ext cx="4323603" cy="2342198"/>
          </a:xfrm>
          <a:prstGeom prst="rect">
            <a:avLst/>
          </a:prstGeom>
        </p:spPr>
      </p:pic>
    </p:spTree>
    <p:extLst>
      <p:ext uri="{BB962C8B-B14F-4D97-AF65-F5344CB8AC3E}">
        <p14:creationId xmlns:p14="http://schemas.microsoft.com/office/powerpoint/2010/main" val="1967653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 (Monthly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We can see that some of the crimes are linked to a specific month.</a:t>
            </a:r>
          </a:p>
          <a:p>
            <a:endParaRPr lang="en-GB" sz="1600" dirty="0">
              <a:solidFill>
                <a:schemeClr val="bg1"/>
              </a:solidFill>
            </a:endParaRPr>
          </a:p>
          <a:p>
            <a:r>
              <a:rPr lang="en-GB" sz="1600" dirty="0">
                <a:solidFill>
                  <a:schemeClr val="bg1"/>
                </a:solidFill>
              </a:rPr>
              <a:t>Identity Theft is consistent throughout all months and in total makes almost one third of thefts.</a:t>
            </a:r>
          </a:p>
          <a:p>
            <a:endParaRPr lang="en-US" dirty="0">
              <a:solidFill>
                <a:schemeClr val="bg1"/>
              </a:solidFill>
            </a:endParaRPr>
          </a:p>
        </p:txBody>
      </p:sp>
      <p:pic>
        <p:nvPicPr>
          <p:cNvPr id="7" name="Picture 6">
            <a:extLst>
              <a:ext uri="{FF2B5EF4-FFF2-40B4-BE49-F238E27FC236}">
                <a16:creationId xmlns:a16="http://schemas.microsoft.com/office/drawing/2014/main" id="{E1D099F4-6D16-6E12-3432-59E23581DC39}"/>
              </a:ext>
            </a:extLst>
          </p:cNvPr>
          <p:cNvPicPr>
            <a:picLocks noChangeAspect="1"/>
          </p:cNvPicPr>
          <p:nvPr/>
        </p:nvPicPr>
        <p:blipFill rotWithShape="1">
          <a:blip r:embed="rId3"/>
          <a:srcRect r="216"/>
          <a:stretch/>
        </p:blipFill>
        <p:spPr>
          <a:xfrm>
            <a:off x="4581160" y="1990162"/>
            <a:ext cx="7391210" cy="2551373"/>
          </a:xfrm>
          <a:prstGeom prst="rect">
            <a:avLst/>
          </a:prstGeom>
        </p:spPr>
      </p:pic>
    </p:spTree>
    <p:extLst>
      <p:ext uri="{BB962C8B-B14F-4D97-AF65-F5344CB8AC3E}">
        <p14:creationId xmlns:p14="http://schemas.microsoft.com/office/powerpoint/2010/main" val="592073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fontScale="90000"/>
          </a:bodyPr>
          <a:lstStyle/>
          <a:p>
            <a:r>
              <a:rPr lang="en-GB" dirty="0">
                <a:solidFill>
                  <a:schemeClr val="bg1"/>
                </a:solidFill>
              </a:rPr>
              <a:t>Time (Weekday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We can see same trend as in monthly cohort.</a:t>
            </a:r>
          </a:p>
          <a:p>
            <a:endParaRPr lang="en-GB" sz="1600" dirty="0">
              <a:solidFill>
                <a:schemeClr val="bg1"/>
              </a:solidFill>
            </a:endParaRPr>
          </a:p>
          <a:p>
            <a:r>
              <a:rPr lang="en-GB" sz="1600" dirty="0">
                <a:solidFill>
                  <a:schemeClr val="bg1"/>
                </a:solidFill>
              </a:rPr>
              <a:t>Vehicle-Stolen is consistent throughout all the days and is takes up largest share most of the time.</a:t>
            </a:r>
          </a:p>
          <a:p>
            <a:endParaRPr lang="en-US" dirty="0">
              <a:solidFill>
                <a:schemeClr val="bg1"/>
              </a:solidFill>
            </a:endParaRPr>
          </a:p>
        </p:txBody>
      </p:sp>
      <p:pic>
        <p:nvPicPr>
          <p:cNvPr id="4" name="Picture 3">
            <a:extLst>
              <a:ext uri="{FF2B5EF4-FFF2-40B4-BE49-F238E27FC236}">
                <a16:creationId xmlns:a16="http://schemas.microsoft.com/office/drawing/2014/main" id="{3A2A6F66-82E0-0A4A-29FC-7C6BDC0B1F45}"/>
              </a:ext>
            </a:extLst>
          </p:cNvPr>
          <p:cNvPicPr>
            <a:picLocks noChangeAspect="1"/>
          </p:cNvPicPr>
          <p:nvPr/>
        </p:nvPicPr>
        <p:blipFill>
          <a:blip r:embed="rId3"/>
          <a:stretch>
            <a:fillRect/>
          </a:stretch>
        </p:blipFill>
        <p:spPr>
          <a:xfrm>
            <a:off x="4875779" y="1990165"/>
            <a:ext cx="6901511" cy="2785766"/>
          </a:xfrm>
          <a:prstGeom prst="rect">
            <a:avLst/>
          </a:prstGeom>
        </p:spPr>
      </p:pic>
    </p:spTree>
    <p:extLst>
      <p:ext uri="{BB962C8B-B14F-4D97-AF65-F5344CB8AC3E}">
        <p14:creationId xmlns:p14="http://schemas.microsoft.com/office/powerpoint/2010/main" val="291597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Daily trend shows no pattern of seasonality.</a:t>
            </a:r>
          </a:p>
          <a:p>
            <a:endParaRPr lang="en-GB" sz="1600" dirty="0">
              <a:solidFill>
                <a:schemeClr val="bg1"/>
              </a:solidFill>
            </a:endParaRPr>
          </a:p>
          <a:p>
            <a:pPr>
              <a:spcBef>
                <a:spcPts val="0"/>
              </a:spcBef>
            </a:pPr>
            <a:r>
              <a:rPr lang="en-GB" sz="1600" dirty="0">
                <a:solidFill>
                  <a:schemeClr val="bg2"/>
                </a:solidFill>
              </a:rPr>
              <a:t>Hourly trend suggests that most of the thefts are done in broad daylight, but actually data is skewed due to </a:t>
            </a:r>
            <a:r>
              <a:rPr lang="en-GB" sz="1600" i="1" dirty="0">
                <a:solidFill>
                  <a:schemeClr val="bg2"/>
                </a:solidFill>
              </a:rPr>
              <a:t>Theft of Identity </a:t>
            </a:r>
            <a:r>
              <a:rPr lang="en-GB" sz="1600" dirty="0">
                <a:solidFill>
                  <a:schemeClr val="bg2"/>
                </a:solidFill>
              </a:rPr>
              <a:t>reporting practise.</a:t>
            </a: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590F38E6-0C45-CA23-1657-3571B75EFF3E}"/>
              </a:ext>
            </a:extLst>
          </p:cNvPr>
          <p:cNvPicPr>
            <a:picLocks noChangeAspect="1"/>
          </p:cNvPicPr>
          <p:nvPr/>
        </p:nvPicPr>
        <p:blipFill>
          <a:blip r:embed="rId3"/>
          <a:stretch>
            <a:fillRect/>
          </a:stretch>
        </p:blipFill>
        <p:spPr>
          <a:xfrm>
            <a:off x="5584628" y="1316816"/>
            <a:ext cx="4601265" cy="2250069"/>
          </a:xfrm>
          <a:prstGeom prst="rect">
            <a:avLst/>
          </a:prstGeom>
        </p:spPr>
      </p:pic>
      <p:pic>
        <p:nvPicPr>
          <p:cNvPr id="7" name="Picture 6">
            <a:extLst>
              <a:ext uri="{FF2B5EF4-FFF2-40B4-BE49-F238E27FC236}">
                <a16:creationId xmlns:a16="http://schemas.microsoft.com/office/drawing/2014/main" id="{60B28440-DBA1-9E3E-D576-E8EA256E484F}"/>
              </a:ext>
            </a:extLst>
          </p:cNvPr>
          <p:cNvPicPr>
            <a:picLocks noChangeAspect="1"/>
          </p:cNvPicPr>
          <p:nvPr/>
        </p:nvPicPr>
        <p:blipFill>
          <a:blip r:embed="rId4"/>
          <a:stretch>
            <a:fillRect/>
          </a:stretch>
        </p:blipFill>
        <p:spPr>
          <a:xfrm>
            <a:off x="5584628" y="3727440"/>
            <a:ext cx="4601265" cy="2250069"/>
          </a:xfrm>
          <a:prstGeom prst="rect">
            <a:avLst/>
          </a:prstGeom>
        </p:spPr>
      </p:pic>
    </p:spTree>
    <p:extLst>
      <p:ext uri="{BB962C8B-B14F-4D97-AF65-F5344CB8AC3E}">
        <p14:creationId xmlns:p14="http://schemas.microsoft.com/office/powerpoint/2010/main" val="54606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Excluded default times shows downward trend.</a:t>
            </a:r>
          </a:p>
          <a:p>
            <a:endParaRPr lang="en-GB" sz="1600" dirty="0">
              <a:solidFill>
                <a:schemeClr val="bg1"/>
              </a:solidFill>
            </a:endParaRPr>
          </a:p>
          <a:p>
            <a:pPr>
              <a:spcBef>
                <a:spcPts val="0"/>
              </a:spcBef>
            </a:pPr>
            <a:r>
              <a:rPr lang="en-GB" sz="1600" dirty="0">
                <a:solidFill>
                  <a:schemeClr val="bg2"/>
                </a:solidFill>
              </a:rPr>
              <a:t>Most occurrences are reported from early morning and slows down during working hours.</a:t>
            </a: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1C24294C-B159-9CBE-AFC0-BCD2294AB14F}"/>
              </a:ext>
            </a:extLst>
          </p:cNvPr>
          <p:cNvPicPr>
            <a:picLocks noChangeAspect="1"/>
          </p:cNvPicPr>
          <p:nvPr/>
        </p:nvPicPr>
        <p:blipFill>
          <a:blip r:embed="rId3"/>
          <a:stretch>
            <a:fillRect/>
          </a:stretch>
        </p:blipFill>
        <p:spPr>
          <a:xfrm>
            <a:off x="4943337" y="1990165"/>
            <a:ext cx="6451284" cy="2991283"/>
          </a:xfrm>
          <a:prstGeom prst="rect">
            <a:avLst/>
          </a:prstGeom>
        </p:spPr>
      </p:pic>
    </p:spTree>
    <p:extLst>
      <p:ext uri="{BB962C8B-B14F-4D97-AF65-F5344CB8AC3E}">
        <p14:creationId xmlns:p14="http://schemas.microsoft.com/office/powerpoint/2010/main" val="130821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Identity Theft</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20114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sz="1600" dirty="0">
                <a:solidFill>
                  <a:schemeClr val="bg1"/>
                </a:solidFill>
              </a:rPr>
              <a:t>“Identity theft and identity fraud are terms used to refer to all types of crime in which someone wrongfully obtains and uses another person's personal data in some way that involves fraud or deception, typically for economic gain.”</a:t>
            </a:r>
            <a:br>
              <a:rPr lang="en-GB" sz="1600" dirty="0"/>
            </a:br>
            <a:endParaRPr lang="en-GB" sz="16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227413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Location - Districts</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77947" y="1708942"/>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There are 21 districts.</a:t>
            </a:r>
          </a:p>
          <a:p>
            <a:endParaRPr lang="en-GB" sz="1600" dirty="0">
              <a:solidFill>
                <a:schemeClr val="bg1"/>
              </a:solidFill>
            </a:endParaRPr>
          </a:p>
          <a:p>
            <a:pPr>
              <a:spcBef>
                <a:spcPts val="0"/>
              </a:spcBef>
            </a:pPr>
            <a:r>
              <a:rPr lang="en-GB" sz="1600" dirty="0">
                <a:solidFill>
                  <a:schemeClr val="bg2"/>
                </a:solidFill>
              </a:rPr>
              <a:t>Looking at the numbers we can see that 77th Street, Southeast, and Southwest (represented by numbers 12, 18, and 3 respectively) are the top 3 districts where Theft of Identity occurred in 2022</a:t>
            </a:r>
            <a:br>
              <a:rPr lang="en-GB" sz="1600" dirty="0"/>
            </a:br>
            <a:endParaRPr lang="en-GB" sz="16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ED588EA9-9DE3-18F5-3255-5C0B3970EC06}"/>
              </a:ext>
            </a:extLst>
          </p:cNvPr>
          <p:cNvPicPr>
            <a:picLocks noChangeAspect="1"/>
          </p:cNvPicPr>
          <p:nvPr/>
        </p:nvPicPr>
        <p:blipFill>
          <a:blip r:embed="rId3"/>
          <a:stretch>
            <a:fillRect/>
          </a:stretch>
        </p:blipFill>
        <p:spPr>
          <a:xfrm>
            <a:off x="4891425" y="1708942"/>
            <a:ext cx="4879479" cy="4084884"/>
          </a:xfrm>
          <a:prstGeom prst="rect">
            <a:avLst/>
          </a:prstGeom>
        </p:spPr>
      </p:pic>
    </p:spTree>
    <p:extLst>
      <p:ext uri="{BB962C8B-B14F-4D97-AF65-F5344CB8AC3E}">
        <p14:creationId xmlns:p14="http://schemas.microsoft.com/office/powerpoint/2010/main" val="332360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362243"/>
            <a:ext cx="5650846" cy="1346698"/>
          </a:xfrm>
        </p:spPr>
        <p:txBody>
          <a:bodyPr anchor="ctr">
            <a:normAutofit/>
          </a:bodyPr>
          <a:lstStyle/>
          <a:p>
            <a:r>
              <a:rPr lang="en-GB" dirty="0">
                <a:solidFill>
                  <a:schemeClr val="bg1"/>
                </a:solidFill>
              </a:rPr>
              <a:t>Location – Districts correlation</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77947" y="1708942"/>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0"/>
              </a:spcBef>
            </a:pPr>
            <a:r>
              <a:rPr lang="en-GB" sz="1600" dirty="0">
                <a:solidFill>
                  <a:schemeClr val="bg2"/>
                </a:solidFill>
              </a:rPr>
              <a:t>Looking at the results of linear regression we can see that 77th Street, Southeast, and Foothill have highest Coefficients and associated hight t-ratio values.</a:t>
            </a:r>
          </a:p>
          <a:p>
            <a:pPr>
              <a:spcBef>
                <a:spcPts val="0"/>
              </a:spcBef>
            </a:pPr>
            <a:endParaRPr lang="en-GB" sz="1600" dirty="0">
              <a:solidFill>
                <a:schemeClr val="bg1"/>
              </a:solidFill>
            </a:endParaRPr>
          </a:p>
          <a:p>
            <a:r>
              <a:rPr lang="en-US" sz="1600" dirty="0">
                <a:solidFill>
                  <a:schemeClr val="bg1"/>
                </a:solidFill>
              </a:rPr>
              <a:t>These three areas could be our focus location</a:t>
            </a:r>
          </a:p>
        </p:txBody>
      </p:sp>
      <p:graphicFrame>
        <p:nvGraphicFramePr>
          <p:cNvPr id="5" name="Table 4">
            <a:extLst>
              <a:ext uri="{FF2B5EF4-FFF2-40B4-BE49-F238E27FC236}">
                <a16:creationId xmlns:a16="http://schemas.microsoft.com/office/drawing/2014/main" id="{C6D8E9CC-AE0F-BDB4-8EE2-BB38DE6F8B99}"/>
              </a:ext>
            </a:extLst>
          </p:cNvPr>
          <p:cNvGraphicFramePr>
            <a:graphicFrameLocks noGrp="1"/>
          </p:cNvGraphicFramePr>
          <p:nvPr>
            <p:extLst>
              <p:ext uri="{D42A27DB-BD31-4B8C-83A1-F6EECF244321}">
                <p14:modId xmlns:p14="http://schemas.microsoft.com/office/powerpoint/2010/main" val="3414950400"/>
              </p:ext>
            </p:extLst>
          </p:nvPr>
        </p:nvGraphicFramePr>
        <p:xfrm>
          <a:off x="6324600" y="1708941"/>
          <a:ext cx="4484829" cy="3881438"/>
        </p:xfrm>
        <a:graphic>
          <a:graphicData uri="http://schemas.openxmlformats.org/drawingml/2006/table">
            <a:tbl>
              <a:tblPr>
                <a:tableStyleId>{2D5ABB26-0587-4C30-8999-92F81FD0307C}</a:tableStyleId>
              </a:tblPr>
              <a:tblGrid>
                <a:gridCol w="1161743">
                  <a:extLst>
                    <a:ext uri="{9D8B030D-6E8A-4147-A177-3AD203B41FA5}">
                      <a16:colId xmlns:a16="http://schemas.microsoft.com/office/drawing/2014/main" val="3537329559"/>
                    </a:ext>
                  </a:extLst>
                </a:gridCol>
                <a:gridCol w="842715">
                  <a:extLst>
                    <a:ext uri="{9D8B030D-6E8A-4147-A177-3AD203B41FA5}">
                      <a16:colId xmlns:a16="http://schemas.microsoft.com/office/drawing/2014/main" val="441891800"/>
                    </a:ext>
                  </a:extLst>
                </a:gridCol>
                <a:gridCol w="794941">
                  <a:extLst>
                    <a:ext uri="{9D8B030D-6E8A-4147-A177-3AD203B41FA5}">
                      <a16:colId xmlns:a16="http://schemas.microsoft.com/office/drawing/2014/main" val="1150474986"/>
                    </a:ext>
                  </a:extLst>
                </a:gridCol>
                <a:gridCol w="842715">
                  <a:extLst>
                    <a:ext uri="{9D8B030D-6E8A-4147-A177-3AD203B41FA5}">
                      <a16:colId xmlns:a16="http://schemas.microsoft.com/office/drawing/2014/main" val="2622755681"/>
                    </a:ext>
                  </a:extLst>
                </a:gridCol>
                <a:gridCol w="842715">
                  <a:extLst>
                    <a:ext uri="{9D8B030D-6E8A-4147-A177-3AD203B41FA5}">
                      <a16:colId xmlns:a16="http://schemas.microsoft.com/office/drawing/2014/main" val="3700116715"/>
                    </a:ext>
                  </a:extLst>
                </a:gridCol>
              </a:tblGrid>
              <a:tr h="176429">
                <a:tc>
                  <a:txBody>
                    <a:bodyPr/>
                    <a:lstStyle/>
                    <a:p>
                      <a:pPr algn="ctr">
                        <a:lnSpc>
                          <a:spcPct val="107000"/>
                        </a:lnSpc>
                        <a:spcAft>
                          <a:spcPts val="800"/>
                        </a:spcAft>
                      </a:pPr>
                      <a:r>
                        <a:rPr lang="lt-LT" sz="1100" kern="0" dirty="0">
                          <a:solidFill>
                            <a:schemeClr val="bg1">
                              <a:lumMod val="85000"/>
                            </a:schemeClr>
                          </a:solidFill>
                          <a:effectLst/>
                        </a:rPr>
                        <a:t> </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Coefficient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Std. Error</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t-ratio</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p-value</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831916806"/>
                  </a:ext>
                </a:extLst>
              </a:tr>
              <a:tr h="176429">
                <a:tc>
                  <a:txBody>
                    <a:bodyPr/>
                    <a:lstStyle/>
                    <a:p>
                      <a:pPr>
                        <a:lnSpc>
                          <a:spcPct val="107000"/>
                        </a:lnSpc>
                        <a:spcAft>
                          <a:spcPts val="800"/>
                        </a:spcAft>
                      </a:pPr>
                      <a:r>
                        <a:rPr lang="lt-LT" sz="1100" kern="0" dirty="0">
                          <a:solidFill>
                            <a:schemeClr val="bg1">
                              <a:lumMod val="85000"/>
                            </a:schemeClr>
                          </a:solidFill>
                          <a:effectLst/>
                        </a:rPr>
                        <a:t>const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0,0684476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0,00276370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24,77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837612920"/>
                  </a:ext>
                </a:extLst>
              </a:tr>
              <a:tr h="176429">
                <a:tc>
                  <a:txBody>
                    <a:bodyPr/>
                    <a:lstStyle/>
                    <a:p>
                      <a:pPr>
                        <a:lnSpc>
                          <a:spcPct val="107000"/>
                        </a:lnSpc>
                        <a:spcAft>
                          <a:spcPts val="800"/>
                        </a:spcAft>
                      </a:pPr>
                      <a:r>
                        <a:rPr lang="lt-LT" sz="1100" kern="0" dirty="0">
                          <a:solidFill>
                            <a:schemeClr val="bg1">
                              <a:lumMod val="85000"/>
                            </a:schemeClr>
                          </a:solidFill>
                          <a:effectLst/>
                        </a:rPr>
                        <a:t>77thStreet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0,0720246</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0,00366721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19,64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559061142"/>
                  </a:ext>
                </a:extLst>
              </a:tr>
              <a:tr h="176429">
                <a:tc>
                  <a:txBody>
                    <a:bodyPr/>
                    <a:lstStyle/>
                    <a:p>
                      <a:pPr>
                        <a:lnSpc>
                          <a:spcPct val="107000"/>
                        </a:lnSpc>
                        <a:spcAft>
                          <a:spcPts val="800"/>
                        </a:spcAft>
                      </a:pPr>
                      <a:r>
                        <a:rPr lang="lt-LT" sz="1100" kern="0" dirty="0">
                          <a:solidFill>
                            <a:schemeClr val="bg1">
                              <a:lumMod val="85000"/>
                            </a:schemeClr>
                          </a:solidFill>
                          <a:effectLst/>
                        </a:rPr>
                        <a:t>Central</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−0,0249324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0,00352663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−7,070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475942035"/>
                  </a:ext>
                </a:extLst>
              </a:tr>
              <a:tr h="176429">
                <a:tc>
                  <a:txBody>
                    <a:bodyPr/>
                    <a:lstStyle/>
                    <a:p>
                      <a:pPr>
                        <a:lnSpc>
                          <a:spcPct val="107000"/>
                        </a:lnSpc>
                        <a:spcAft>
                          <a:spcPts val="800"/>
                        </a:spcAft>
                      </a:pPr>
                      <a:r>
                        <a:rPr lang="lt-LT" sz="1100" kern="0">
                          <a:solidFill>
                            <a:schemeClr val="bg1">
                              <a:lumMod val="85000"/>
                            </a:schemeClr>
                          </a:solidFill>
                          <a:effectLst/>
                        </a:rPr>
                        <a:t>Devonshire</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0,0316152</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0,00406527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7,777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50417221"/>
                  </a:ext>
                </a:extLst>
              </a:tr>
              <a:tr h="176429">
                <a:tc>
                  <a:txBody>
                    <a:bodyPr/>
                    <a:lstStyle/>
                    <a:p>
                      <a:pPr>
                        <a:lnSpc>
                          <a:spcPct val="107000"/>
                        </a:lnSpc>
                        <a:spcAft>
                          <a:spcPts val="800"/>
                        </a:spcAft>
                      </a:pPr>
                      <a:r>
                        <a:rPr lang="lt-LT" sz="1100" kern="0" dirty="0">
                          <a:solidFill>
                            <a:schemeClr val="bg1">
                              <a:lumMod val="85000"/>
                            </a:schemeClr>
                          </a:solidFill>
                          <a:effectLst/>
                        </a:rPr>
                        <a:t>Foothill</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0,0636903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0,00429394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14,83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505401474"/>
                  </a:ext>
                </a:extLst>
              </a:tr>
              <a:tr h="176429">
                <a:tc>
                  <a:txBody>
                    <a:bodyPr/>
                    <a:lstStyle/>
                    <a:p>
                      <a:pPr>
                        <a:lnSpc>
                          <a:spcPct val="107000"/>
                        </a:lnSpc>
                        <a:spcAft>
                          <a:spcPts val="800"/>
                        </a:spcAft>
                      </a:pPr>
                      <a:r>
                        <a:rPr lang="lt-LT" sz="1100" kern="0">
                          <a:solidFill>
                            <a:schemeClr val="bg1">
                              <a:lumMod val="85000"/>
                            </a:schemeClr>
                          </a:solidFill>
                          <a:effectLst/>
                        </a:rPr>
                        <a:t>Harbor</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0,00401145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0,00411325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0,9753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0,3294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515163611"/>
                  </a:ext>
                </a:extLst>
              </a:tr>
              <a:tr h="176429">
                <a:tc>
                  <a:txBody>
                    <a:bodyPr/>
                    <a:lstStyle/>
                    <a:p>
                      <a:pPr>
                        <a:lnSpc>
                          <a:spcPct val="107000"/>
                        </a:lnSpc>
                        <a:spcAft>
                          <a:spcPts val="800"/>
                        </a:spcAft>
                      </a:pPr>
                      <a:r>
                        <a:rPr lang="lt-LT" sz="1100" kern="0">
                          <a:solidFill>
                            <a:schemeClr val="bg1">
                              <a:lumMod val="85000"/>
                            </a:schemeClr>
                          </a:solidFill>
                          <a:effectLst/>
                        </a:rPr>
                        <a:t>Hollenbeck</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0,0376130</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0,00419668</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8,963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05069634"/>
                  </a:ext>
                </a:extLst>
              </a:tr>
              <a:tr h="176429">
                <a:tc>
                  <a:txBody>
                    <a:bodyPr/>
                    <a:lstStyle/>
                    <a:p>
                      <a:pPr>
                        <a:lnSpc>
                          <a:spcPct val="107000"/>
                        </a:lnSpc>
                        <a:spcAft>
                          <a:spcPts val="800"/>
                        </a:spcAft>
                      </a:pPr>
                      <a:r>
                        <a:rPr lang="lt-LT" sz="1100" kern="0">
                          <a:solidFill>
                            <a:schemeClr val="bg1">
                              <a:lumMod val="85000"/>
                            </a:schemeClr>
                          </a:solidFill>
                          <a:effectLst/>
                        </a:rPr>
                        <a:t>Hollywood</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−0,00840615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0,00379476</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−2,215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0,0267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155920517"/>
                  </a:ext>
                </a:extLst>
              </a:tr>
              <a:tr h="176429">
                <a:tc>
                  <a:txBody>
                    <a:bodyPr/>
                    <a:lstStyle/>
                    <a:p>
                      <a:pPr>
                        <a:lnSpc>
                          <a:spcPct val="107000"/>
                        </a:lnSpc>
                        <a:spcAft>
                          <a:spcPts val="800"/>
                        </a:spcAft>
                      </a:pPr>
                      <a:r>
                        <a:rPr lang="lt-LT" sz="1100" kern="0">
                          <a:solidFill>
                            <a:schemeClr val="bg1">
                              <a:lumMod val="85000"/>
                            </a:schemeClr>
                          </a:solidFill>
                          <a:effectLst/>
                        </a:rPr>
                        <a:t>Mission</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0,0438779</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0,00410213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10,70</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36710004"/>
                  </a:ext>
                </a:extLst>
              </a:tr>
              <a:tr h="176429">
                <a:tc>
                  <a:txBody>
                    <a:bodyPr/>
                    <a:lstStyle/>
                    <a:p>
                      <a:pPr>
                        <a:lnSpc>
                          <a:spcPct val="107000"/>
                        </a:lnSpc>
                        <a:spcAft>
                          <a:spcPts val="800"/>
                        </a:spcAft>
                      </a:pPr>
                      <a:r>
                        <a:rPr lang="lt-LT" sz="1100" kern="0">
                          <a:solidFill>
                            <a:schemeClr val="bg1">
                              <a:lumMod val="85000"/>
                            </a:schemeClr>
                          </a:solidFill>
                          <a:effectLst/>
                        </a:rPr>
                        <a:t>N Hollywood</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0,0259615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0,00390627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6,646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16793248"/>
                  </a:ext>
                </a:extLst>
              </a:tr>
              <a:tr h="176429">
                <a:tc>
                  <a:txBody>
                    <a:bodyPr/>
                    <a:lstStyle/>
                    <a:p>
                      <a:pPr>
                        <a:lnSpc>
                          <a:spcPct val="107000"/>
                        </a:lnSpc>
                        <a:spcAft>
                          <a:spcPts val="800"/>
                        </a:spcAft>
                      </a:pPr>
                      <a:r>
                        <a:rPr lang="lt-LT" sz="1100" kern="0">
                          <a:solidFill>
                            <a:schemeClr val="bg1">
                              <a:lumMod val="85000"/>
                            </a:schemeClr>
                          </a:solidFill>
                          <a:effectLst/>
                        </a:rPr>
                        <a:t>Newton</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0,0427286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0,00383952</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11,13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36069981"/>
                  </a:ext>
                </a:extLst>
              </a:tr>
              <a:tr h="176429">
                <a:tc>
                  <a:txBody>
                    <a:bodyPr/>
                    <a:lstStyle/>
                    <a:p>
                      <a:pPr>
                        <a:lnSpc>
                          <a:spcPct val="107000"/>
                        </a:lnSpc>
                        <a:spcAft>
                          <a:spcPts val="800"/>
                        </a:spcAft>
                      </a:pPr>
                      <a:r>
                        <a:rPr lang="lt-LT" sz="1100" kern="0">
                          <a:solidFill>
                            <a:schemeClr val="bg1">
                              <a:lumMod val="85000"/>
                            </a:schemeClr>
                          </a:solidFill>
                          <a:effectLst/>
                        </a:rPr>
                        <a:t>Northeast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0,00201367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0,00399645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0,5039</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0,6144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577125062"/>
                  </a:ext>
                </a:extLst>
              </a:tr>
              <a:tr h="176429">
                <a:tc>
                  <a:txBody>
                    <a:bodyPr/>
                    <a:lstStyle/>
                    <a:p>
                      <a:pPr>
                        <a:lnSpc>
                          <a:spcPct val="107000"/>
                        </a:lnSpc>
                        <a:spcAft>
                          <a:spcPts val="800"/>
                        </a:spcAft>
                      </a:pPr>
                      <a:r>
                        <a:rPr lang="lt-LT" sz="1100" kern="0">
                          <a:solidFill>
                            <a:schemeClr val="bg1">
                              <a:lumMod val="85000"/>
                            </a:schemeClr>
                          </a:solidFill>
                          <a:effectLst/>
                        </a:rPr>
                        <a:t>Olympic</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0,000731197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0,00382622</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0,1911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0,8484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90353170"/>
                  </a:ext>
                </a:extLst>
              </a:tr>
              <a:tr h="176429">
                <a:tc>
                  <a:txBody>
                    <a:bodyPr/>
                    <a:lstStyle/>
                    <a:p>
                      <a:pPr>
                        <a:lnSpc>
                          <a:spcPct val="107000"/>
                        </a:lnSpc>
                        <a:spcAft>
                          <a:spcPts val="800"/>
                        </a:spcAft>
                      </a:pPr>
                      <a:r>
                        <a:rPr lang="lt-LT" sz="1100" kern="0">
                          <a:solidFill>
                            <a:schemeClr val="bg1">
                              <a:lumMod val="85000"/>
                            </a:schemeClr>
                          </a:solidFill>
                          <a:effectLst/>
                        </a:rPr>
                        <a:t>Pacific</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−0,00761920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0,00375864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−2,027</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0,0427</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51646461"/>
                  </a:ext>
                </a:extLst>
              </a:tr>
              <a:tr h="176429">
                <a:tc>
                  <a:txBody>
                    <a:bodyPr/>
                    <a:lstStyle/>
                    <a:p>
                      <a:pPr>
                        <a:lnSpc>
                          <a:spcPct val="107000"/>
                        </a:lnSpc>
                        <a:spcAft>
                          <a:spcPts val="800"/>
                        </a:spcAft>
                      </a:pPr>
                      <a:r>
                        <a:rPr lang="lt-LT" sz="1100" kern="0">
                          <a:solidFill>
                            <a:schemeClr val="bg1">
                              <a:lumMod val="85000"/>
                            </a:schemeClr>
                          </a:solidFill>
                          <a:effectLst/>
                        </a:rPr>
                        <a:t>Rampart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0,0402094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0,00389887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10,31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59449657"/>
                  </a:ext>
                </a:extLst>
              </a:tr>
              <a:tr h="176429">
                <a:tc>
                  <a:txBody>
                    <a:bodyPr/>
                    <a:lstStyle/>
                    <a:p>
                      <a:pPr>
                        <a:lnSpc>
                          <a:spcPct val="107000"/>
                        </a:lnSpc>
                        <a:spcAft>
                          <a:spcPts val="800"/>
                        </a:spcAft>
                      </a:pPr>
                      <a:r>
                        <a:rPr lang="lt-LT" sz="1100" kern="0" dirty="0">
                          <a:solidFill>
                            <a:schemeClr val="bg1">
                              <a:lumMod val="85000"/>
                            </a:schemeClr>
                          </a:solidFill>
                          <a:effectLst/>
                        </a:rPr>
                        <a:t>Southeast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0,0847693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0,00385674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21,98</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57325408"/>
                  </a:ext>
                </a:extLst>
              </a:tr>
              <a:tr h="176429">
                <a:tc>
                  <a:txBody>
                    <a:bodyPr/>
                    <a:lstStyle/>
                    <a:p>
                      <a:pPr>
                        <a:lnSpc>
                          <a:spcPct val="107000"/>
                        </a:lnSpc>
                        <a:spcAft>
                          <a:spcPts val="800"/>
                        </a:spcAft>
                      </a:pPr>
                      <a:r>
                        <a:rPr lang="lt-LT" sz="1100" kern="0">
                          <a:solidFill>
                            <a:schemeClr val="bg1">
                              <a:lumMod val="85000"/>
                            </a:schemeClr>
                          </a:solidFill>
                          <a:effectLst/>
                        </a:rPr>
                        <a:t>Southwest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0,0569539</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0,00373905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15,23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283434637"/>
                  </a:ext>
                </a:extLst>
              </a:tr>
              <a:tr h="176429">
                <a:tc>
                  <a:txBody>
                    <a:bodyPr/>
                    <a:lstStyle/>
                    <a:p>
                      <a:pPr>
                        <a:lnSpc>
                          <a:spcPct val="107000"/>
                        </a:lnSpc>
                        <a:spcAft>
                          <a:spcPts val="800"/>
                        </a:spcAft>
                      </a:pPr>
                      <a:r>
                        <a:rPr lang="lt-LT" sz="1100" kern="0">
                          <a:solidFill>
                            <a:schemeClr val="bg1">
                              <a:lumMod val="85000"/>
                            </a:schemeClr>
                          </a:solidFill>
                          <a:effectLst/>
                        </a:rPr>
                        <a:t>Topanga</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0,0365155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0,00407495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8,961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862385578"/>
                  </a:ext>
                </a:extLst>
              </a:tr>
              <a:tr h="176429">
                <a:tc>
                  <a:txBody>
                    <a:bodyPr/>
                    <a:lstStyle/>
                    <a:p>
                      <a:pPr>
                        <a:lnSpc>
                          <a:spcPct val="107000"/>
                        </a:lnSpc>
                        <a:spcAft>
                          <a:spcPts val="800"/>
                        </a:spcAft>
                      </a:pPr>
                      <a:r>
                        <a:rPr lang="lt-LT" sz="1100" kern="0">
                          <a:solidFill>
                            <a:schemeClr val="bg1">
                              <a:lumMod val="85000"/>
                            </a:schemeClr>
                          </a:solidFill>
                          <a:effectLst/>
                        </a:rPr>
                        <a:t>VanNuys</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0,0335933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0,00405957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8,275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357075414"/>
                  </a:ext>
                </a:extLst>
              </a:tr>
              <a:tr h="176429">
                <a:tc>
                  <a:txBody>
                    <a:bodyPr/>
                    <a:lstStyle/>
                    <a:p>
                      <a:pPr>
                        <a:lnSpc>
                          <a:spcPct val="107000"/>
                        </a:lnSpc>
                        <a:spcAft>
                          <a:spcPts val="800"/>
                        </a:spcAft>
                      </a:pPr>
                      <a:r>
                        <a:rPr lang="lt-LT" sz="1100" kern="0">
                          <a:solidFill>
                            <a:schemeClr val="bg1">
                              <a:lumMod val="85000"/>
                            </a:schemeClr>
                          </a:solidFill>
                          <a:effectLst/>
                        </a:rPr>
                        <a:t>WestLA</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0,0185545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0,00396613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4,678</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06770847"/>
                  </a:ext>
                </a:extLst>
              </a:tr>
              <a:tr h="176429">
                <a:tc>
                  <a:txBody>
                    <a:bodyPr/>
                    <a:lstStyle/>
                    <a:p>
                      <a:pPr>
                        <a:lnSpc>
                          <a:spcPct val="107000"/>
                        </a:lnSpc>
                        <a:spcAft>
                          <a:spcPts val="800"/>
                        </a:spcAft>
                      </a:pPr>
                      <a:r>
                        <a:rPr lang="lt-LT" sz="1100" kern="0">
                          <a:solidFill>
                            <a:schemeClr val="bg1">
                              <a:lumMod val="85000"/>
                            </a:schemeClr>
                          </a:solidFill>
                          <a:effectLst/>
                        </a:rPr>
                        <a:t>WestValley</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0,0308054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0,00398460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7,731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841280726"/>
                  </a:ext>
                </a:extLst>
              </a:tr>
            </a:tbl>
          </a:graphicData>
        </a:graphic>
      </p:graphicFrame>
    </p:spTree>
    <p:extLst>
      <p:ext uri="{BB962C8B-B14F-4D97-AF65-F5344CB8AC3E}">
        <p14:creationId xmlns:p14="http://schemas.microsoft.com/office/powerpoint/2010/main" val="353777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7" name="Isosceles Triangle 3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3" name="Isosceles Triangle 4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4" name="Isosceles Triangle 4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gr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5536734" y="609600"/>
            <a:ext cx="3737268" cy="1320800"/>
          </a:xfrm>
        </p:spPr>
        <p:txBody>
          <a:bodyPr vert="horz" lIns="91440" tIns="45720" rIns="91440" bIns="45720" rtlCol="0" anchor="t">
            <a:normAutofit/>
          </a:bodyPr>
          <a:lstStyle/>
          <a:p>
            <a:pPr algn="l"/>
            <a:r>
              <a:rPr lang="en-US" dirty="0"/>
              <a:t>Agenda</a:t>
            </a:r>
          </a:p>
        </p:txBody>
      </p:sp>
      <p:sp>
        <p:nvSpPr>
          <p:cNvPr id="3" name="Subtitle 2">
            <a:extLst>
              <a:ext uri="{FF2B5EF4-FFF2-40B4-BE49-F238E27FC236}">
                <a16:creationId xmlns:a16="http://schemas.microsoft.com/office/drawing/2014/main" id="{67ECB3B9-CACB-50DF-209F-4C20A65907E6}"/>
              </a:ext>
            </a:extLst>
          </p:cNvPr>
          <p:cNvSpPr>
            <a:spLocks noGrp="1"/>
          </p:cNvSpPr>
          <p:nvPr>
            <p:ph type="subTitle" idx="1"/>
          </p:nvPr>
        </p:nvSpPr>
        <p:spPr>
          <a:xfrm>
            <a:off x="5209563" y="2160589"/>
            <a:ext cx="4064439" cy="3880773"/>
          </a:xfrm>
        </p:spPr>
        <p:txBody>
          <a:bodyPr vert="horz" lIns="91440" tIns="45720" rIns="91440" bIns="45720" rtlCol="0">
            <a:normAutofit/>
          </a:bodyPr>
          <a:lstStyle/>
          <a:p>
            <a:pPr marL="457200" indent="-457200" algn="l">
              <a:buFont typeface="Wingdings 3" charset="2"/>
              <a:buChar char=""/>
            </a:pPr>
            <a:r>
              <a:rPr lang="en-US" dirty="0">
                <a:solidFill>
                  <a:schemeClr val="bg2"/>
                </a:solidFill>
              </a:rPr>
              <a:t>Data Overview</a:t>
            </a:r>
          </a:p>
          <a:p>
            <a:pPr marL="457200" indent="-457200" algn="l">
              <a:buFont typeface="Wingdings 3" charset="2"/>
              <a:buChar char=""/>
            </a:pPr>
            <a:r>
              <a:rPr lang="en-US" dirty="0">
                <a:solidFill>
                  <a:schemeClr val="bg2"/>
                </a:solidFill>
              </a:rPr>
              <a:t>Introduction</a:t>
            </a:r>
          </a:p>
          <a:p>
            <a:pPr marL="457200" indent="-457200" algn="l">
              <a:buFont typeface="Wingdings 3" charset="2"/>
              <a:buChar char=""/>
            </a:pPr>
            <a:r>
              <a:rPr lang="en-US" dirty="0">
                <a:solidFill>
                  <a:schemeClr val="bg2"/>
                </a:solidFill>
              </a:rPr>
              <a:t>Crimes</a:t>
            </a:r>
          </a:p>
          <a:p>
            <a:pPr marL="914400" lvl="1" indent="-457200" algn="l">
              <a:buFont typeface="Wingdings 3" charset="2"/>
              <a:buChar char=""/>
            </a:pPr>
            <a:r>
              <a:rPr lang="en-US" dirty="0">
                <a:solidFill>
                  <a:schemeClr val="bg2"/>
                </a:solidFill>
              </a:rPr>
              <a:t>Victims</a:t>
            </a:r>
          </a:p>
          <a:p>
            <a:pPr marL="914400" lvl="1" indent="-457200" algn="l">
              <a:buFont typeface="Wingdings 3" charset="2"/>
              <a:buChar char=""/>
            </a:pPr>
            <a:r>
              <a:rPr lang="en-US" dirty="0">
                <a:solidFill>
                  <a:schemeClr val="bg2"/>
                </a:solidFill>
              </a:rPr>
              <a:t>Time</a:t>
            </a:r>
          </a:p>
          <a:p>
            <a:pPr marL="914400" lvl="1" indent="-457200" algn="l">
              <a:buFont typeface="Wingdings 3" charset="2"/>
              <a:buChar char=""/>
            </a:pPr>
            <a:r>
              <a:rPr lang="en-US" dirty="0">
                <a:solidFill>
                  <a:schemeClr val="bg2"/>
                </a:solidFill>
              </a:rPr>
              <a:t>Location</a:t>
            </a:r>
          </a:p>
          <a:p>
            <a:pPr marL="457200" indent="-457200" algn="l">
              <a:buFont typeface="Wingdings 3" charset="2"/>
              <a:buChar char=""/>
            </a:pPr>
            <a:r>
              <a:rPr lang="en-US" dirty="0">
                <a:solidFill>
                  <a:schemeClr val="bg2"/>
                </a:solidFill>
              </a:rPr>
              <a:t>Conclusion</a:t>
            </a:r>
          </a:p>
          <a:p>
            <a:pPr marL="457200" indent="-457200" algn="l">
              <a:buFont typeface="Wingdings 3" charset="2"/>
              <a:buChar char=""/>
            </a:pPr>
            <a:r>
              <a:rPr lang="en-US" dirty="0">
                <a:solidFill>
                  <a:schemeClr val="bg2"/>
                </a:solidFill>
              </a:rPr>
              <a:t>Recommendations</a:t>
            </a:r>
          </a:p>
          <a:p>
            <a:pPr marL="457200" indent="-457200"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marL="342900" indent="-342900" algn="l">
              <a:buFont typeface="Wingdings 3" charset="2"/>
              <a:buChar char=""/>
            </a:pPr>
            <a:endParaRPr lang="en-US" dirty="0">
              <a:solidFill>
                <a:schemeClr val="tx1">
                  <a:lumMod val="75000"/>
                  <a:lumOff val="25000"/>
                </a:schemeClr>
              </a:solidFill>
            </a:endParaRPr>
          </a:p>
        </p:txBody>
      </p:sp>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9606" r="7884"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effectLst>
            <a:softEdge rad="1270000"/>
          </a:effectLst>
        </p:spPr>
      </p:pic>
      <p:sp>
        <p:nvSpPr>
          <p:cNvPr id="45" name="Isosceles Triangle 4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427046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Location - Premises</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Looking at the map most thefts that are reported are concentrated around the Central District and spreads south.</a:t>
            </a:r>
          </a:p>
          <a:p>
            <a:pPr marL="0" indent="0">
              <a:buFont typeface="Wingdings 3" charset="2"/>
              <a:buNone/>
            </a:pP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7" name="Picture 6">
            <a:extLst>
              <a:ext uri="{FF2B5EF4-FFF2-40B4-BE49-F238E27FC236}">
                <a16:creationId xmlns:a16="http://schemas.microsoft.com/office/drawing/2014/main" id="{66F03AC0-4FD2-1B69-B529-4E373FA7A822}"/>
              </a:ext>
            </a:extLst>
          </p:cNvPr>
          <p:cNvPicPr>
            <a:picLocks noChangeAspect="1"/>
          </p:cNvPicPr>
          <p:nvPr/>
        </p:nvPicPr>
        <p:blipFill rotWithShape="1">
          <a:blip r:embed="rId3"/>
          <a:srcRect l="-188" t="1382" r="1022"/>
          <a:stretch/>
        </p:blipFill>
        <p:spPr>
          <a:xfrm>
            <a:off x="4690951" y="1876780"/>
            <a:ext cx="5977174" cy="3617316"/>
          </a:xfrm>
          <a:prstGeom prst="rect">
            <a:avLst/>
          </a:prstGeom>
        </p:spPr>
      </p:pic>
    </p:spTree>
    <p:extLst>
      <p:ext uri="{BB962C8B-B14F-4D97-AF65-F5344CB8AC3E}">
        <p14:creationId xmlns:p14="http://schemas.microsoft.com/office/powerpoint/2010/main" val="22693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552386" cy="1346698"/>
          </a:xfrm>
        </p:spPr>
        <p:txBody>
          <a:bodyPr anchor="ctr">
            <a:normAutofit/>
          </a:bodyPr>
          <a:lstStyle/>
          <a:p>
            <a:r>
              <a:rPr lang="en-GB" dirty="0">
                <a:solidFill>
                  <a:schemeClr val="bg1"/>
                </a:solidFill>
              </a:rPr>
              <a:t>Location - Classification</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Overall model’s Accuracy was 92%</a:t>
            </a:r>
          </a:p>
          <a:p>
            <a:endParaRPr lang="en-GB" sz="1600" dirty="0">
              <a:solidFill>
                <a:schemeClr val="bg1"/>
              </a:solidFill>
            </a:endParaRPr>
          </a:p>
          <a:p>
            <a:r>
              <a:rPr lang="en-GB" sz="1600" dirty="0">
                <a:solidFill>
                  <a:schemeClr val="bg1"/>
                </a:solidFill>
              </a:rPr>
              <a:t>Non-descriptive values were excluded since single family homes, apartments and other business/premise can describe everything but nothing specific.</a:t>
            </a: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8E5C33E2-FF6E-9F95-5472-174BF69DB8FB}"/>
              </a:ext>
            </a:extLst>
          </p:cNvPr>
          <p:cNvPicPr>
            <a:picLocks noChangeAspect="1"/>
          </p:cNvPicPr>
          <p:nvPr/>
        </p:nvPicPr>
        <p:blipFill>
          <a:blip r:embed="rId3">
            <a:alphaModFix/>
          </a:blip>
          <a:stretch>
            <a:fillRect/>
          </a:stretch>
        </p:blipFill>
        <p:spPr>
          <a:xfrm>
            <a:off x="5213711" y="1990165"/>
            <a:ext cx="5758459" cy="2092885"/>
          </a:xfrm>
          <a:prstGeom prst="rect">
            <a:avLst/>
          </a:prstGeom>
          <a:pattFill prst="lgCheck">
            <a:fgClr>
              <a:schemeClr val="accent2"/>
            </a:fgClr>
            <a:bgClr>
              <a:schemeClr val="bg1"/>
            </a:bgClr>
          </a:pattFill>
        </p:spPr>
      </p:pic>
    </p:spTree>
    <p:extLst>
      <p:ext uri="{BB962C8B-B14F-4D97-AF65-F5344CB8AC3E}">
        <p14:creationId xmlns:p14="http://schemas.microsoft.com/office/powerpoint/2010/main" val="150720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530079"/>
            <a:ext cx="5580996" cy="1346698"/>
          </a:xfrm>
        </p:spPr>
        <p:txBody>
          <a:bodyPr anchor="ctr">
            <a:normAutofit/>
          </a:bodyPr>
          <a:lstStyle/>
          <a:p>
            <a:r>
              <a:rPr lang="en-US" dirty="0">
                <a:solidFill>
                  <a:schemeClr val="bg1"/>
                </a:solidFill>
              </a:rPr>
              <a:t>Location – Other crimes</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solidFill>
                  <a:schemeClr val="bg1"/>
                </a:solidFill>
              </a:rPr>
              <a:t>The crimes associated with places (Bank, ATMs, Cyberspace)</a:t>
            </a:r>
          </a:p>
          <a:p>
            <a:r>
              <a:rPr lang="en-US" sz="1600" dirty="0">
                <a:solidFill>
                  <a:schemeClr val="bg1"/>
                </a:solidFill>
              </a:rPr>
              <a:t>Looking at all crimes (excluding Theft of Identity) we are introduced to new crimes but overall, it is related to Theft.</a:t>
            </a:r>
          </a:p>
          <a:p>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A22ED1A5-FFAA-2126-A323-9EB8A9E286FA}"/>
              </a:ext>
            </a:extLst>
          </p:cNvPr>
          <p:cNvPicPr>
            <a:picLocks noChangeAspect="1"/>
          </p:cNvPicPr>
          <p:nvPr/>
        </p:nvPicPr>
        <p:blipFill rotWithShape="1">
          <a:blip r:embed="rId3"/>
          <a:srcRect r="732"/>
          <a:stretch/>
        </p:blipFill>
        <p:spPr>
          <a:xfrm>
            <a:off x="5427862" y="1990165"/>
            <a:ext cx="5995484" cy="2286319"/>
          </a:xfrm>
          <a:prstGeom prst="rect">
            <a:avLst/>
          </a:prstGeom>
        </p:spPr>
      </p:pic>
    </p:spTree>
    <p:extLst>
      <p:ext uri="{BB962C8B-B14F-4D97-AF65-F5344CB8AC3E}">
        <p14:creationId xmlns:p14="http://schemas.microsoft.com/office/powerpoint/2010/main" val="159848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5580996" cy="1346698"/>
          </a:xfrm>
        </p:spPr>
        <p:txBody>
          <a:bodyPr anchor="ctr">
            <a:normAutofit/>
          </a:bodyPr>
          <a:lstStyle/>
          <a:p>
            <a:r>
              <a:rPr lang="en-US" dirty="0">
                <a:solidFill>
                  <a:schemeClr val="bg1"/>
                </a:solidFill>
              </a:rPr>
              <a:t>Location – Exact place</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solidFill>
                  <a:schemeClr val="bg1"/>
                </a:solidFill>
              </a:rPr>
              <a:t>The crimes associated with places (Bank, ATMs, Cyberspace).</a:t>
            </a:r>
          </a:p>
          <a:p>
            <a:r>
              <a:rPr lang="en-US" sz="1600" dirty="0">
                <a:solidFill>
                  <a:schemeClr val="bg1"/>
                </a:solidFill>
              </a:rPr>
              <a:t>Top 2 streets are in Newton District.</a:t>
            </a:r>
          </a:p>
          <a:p>
            <a:pPr marL="0" indent="0">
              <a:buNone/>
            </a:pP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1E54371F-7041-BE76-1F10-85FFE09339B8}"/>
              </a:ext>
            </a:extLst>
          </p:cNvPr>
          <p:cNvPicPr>
            <a:picLocks noChangeAspect="1"/>
          </p:cNvPicPr>
          <p:nvPr/>
        </p:nvPicPr>
        <p:blipFill rotWithShape="1">
          <a:blip r:embed="rId3"/>
          <a:srcRect t="886" b="-1"/>
          <a:stretch/>
        </p:blipFill>
        <p:spPr>
          <a:xfrm>
            <a:off x="6606773" y="1876780"/>
            <a:ext cx="3839111" cy="3654050"/>
          </a:xfrm>
          <a:prstGeom prst="rect">
            <a:avLst/>
          </a:prstGeom>
        </p:spPr>
      </p:pic>
    </p:spTree>
    <p:extLst>
      <p:ext uri="{BB962C8B-B14F-4D97-AF65-F5344CB8AC3E}">
        <p14:creationId xmlns:p14="http://schemas.microsoft.com/office/powerpoint/2010/main" val="53912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a:solidFill>
                  <a:schemeClr val="bg1"/>
                </a:solidFill>
              </a:rPr>
              <a:t>Conclusion</a:t>
            </a:r>
            <a:br>
              <a:rPr lang="en-GB">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73754" y="1412651"/>
            <a:ext cx="3973943" cy="480188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Overall crime numbers have increased in 2022. Looking at thefts, in terms of crimes, this is a major issue. </a:t>
            </a:r>
          </a:p>
          <a:p>
            <a:r>
              <a:rPr lang="en-GB" sz="1600" dirty="0">
                <a:solidFill>
                  <a:schemeClr val="bg1"/>
                </a:solidFill>
              </a:rPr>
              <a:t>Theft of Identity has massive increase in 2022.</a:t>
            </a:r>
          </a:p>
          <a:p>
            <a:r>
              <a:rPr lang="en-GB" sz="1600" dirty="0">
                <a:solidFill>
                  <a:schemeClr val="bg1"/>
                </a:solidFill>
              </a:rPr>
              <a:t>Theft of Identity can lead to other crimes.</a:t>
            </a:r>
          </a:p>
          <a:p>
            <a:r>
              <a:rPr lang="en-GB" sz="1600" dirty="0">
                <a:solidFill>
                  <a:schemeClr val="bg1"/>
                </a:solidFill>
              </a:rPr>
              <a:t>77</a:t>
            </a:r>
            <a:r>
              <a:rPr lang="en-GB" sz="1600" baseline="30000" dirty="0">
                <a:solidFill>
                  <a:schemeClr val="bg1"/>
                </a:solidFill>
              </a:rPr>
              <a:t>th</a:t>
            </a:r>
            <a:r>
              <a:rPr lang="en-GB" sz="1600" dirty="0">
                <a:solidFill>
                  <a:schemeClr val="bg1"/>
                </a:solidFill>
              </a:rPr>
              <a:t> </a:t>
            </a:r>
            <a:r>
              <a:rPr lang="en-GB" sz="1600" i="1" dirty="0">
                <a:solidFill>
                  <a:schemeClr val="bg1"/>
                </a:solidFill>
              </a:rPr>
              <a:t>Street </a:t>
            </a:r>
            <a:r>
              <a:rPr lang="en-GB" sz="1600" dirty="0">
                <a:solidFill>
                  <a:schemeClr val="bg1"/>
                </a:solidFill>
              </a:rPr>
              <a:t>district had most reports for stolen identity while </a:t>
            </a:r>
            <a:r>
              <a:rPr lang="en-GB" sz="1600" i="1" dirty="0">
                <a:solidFill>
                  <a:schemeClr val="bg1"/>
                </a:solidFill>
              </a:rPr>
              <a:t>Newton </a:t>
            </a:r>
            <a:r>
              <a:rPr lang="en-GB" sz="1600" dirty="0">
                <a:solidFill>
                  <a:schemeClr val="bg1"/>
                </a:solidFill>
              </a:rPr>
              <a:t>district had most crimes related to stolen identity and given that they close to each other that could be another point of investigation.</a:t>
            </a:r>
          </a:p>
          <a:p>
            <a:pPr marL="0" indent="0">
              <a:buNone/>
            </a:pPr>
            <a:endParaRPr lang="en-GB" sz="1600" dirty="0">
              <a:solidFill>
                <a:schemeClr val="bg1"/>
              </a:solidFill>
            </a:endParaRP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pPr marL="0" indent="0">
              <a:buNone/>
            </a:pPr>
            <a:endParaRPr lang="en-US" sz="1600" dirty="0">
              <a:solidFill>
                <a:schemeClr val="bg1"/>
              </a:solidFill>
            </a:endParaRPr>
          </a:p>
        </p:txBody>
      </p:sp>
    </p:spTree>
    <p:extLst>
      <p:ext uri="{BB962C8B-B14F-4D97-AF65-F5344CB8AC3E}">
        <p14:creationId xmlns:p14="http://schemas.microsoft.com/office/powerpoint/2010/main" val="57115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Recommendations</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8830905" cy="253647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Allocate recourses to the most prominent crime areas (districts, streets).</a:t>
            </a:r>
          </a:p>
          <a:p>
            <a:r>
              <a:rPr lang="en-GB" sz="1600" dirty="0">
                <a:solidFill>
                  <a:schemeClr val="bg1"/>
                </a:solidFill>
              </a:rPr>
              <a:t>Inform Banks to tighten up their identity check policies.</a:t>
            </a:r>
          </a:p>
          <a:p>
            <a:r>
              <a:rPr lang="en-GB" sz="1600" dirty="0">
                <a:solidFill>
                  <a:schemeClr val="bg1"/>
                </a:solidFill>
              </a:rPr>
              <a:t>Build residents’ awareness through public announcements, city billboards or social media.</a:t>
            </a:r>
          </a:p>
          <a:p>
            <a:r>
              <a:rPr lang="en-GB" sz="1600" dirty="0">
                <a:solidFill>
                  <a:schemeClr val="bg1"/>
                </a:solidFill>
              </a:rPr>
              <a:t>Investigate what is specific about the 2 streets and the district itself.</a:t>
            </a:r>
          </a:p>
          <a:p>
            <a:r>
              <a:rPr lang="en-GB" sz="1600" dirty="0">
                <a:solidFill>
                  <a:schemeClr val="bg1"/>
                </a:solidFill>
              </a:rPr>
              <a:t>Investigate if there is a link between 77th Street and Newton district to commit a crime using a stolen identity.</a:t>
            </a:r>
          </a:p>
          <a:p>
            <a:r>
              <a:rPr lang="en-GB" sz="1600" dirty="0">
                <a:solidFill>
                  <a:schemeClr val="bg1"/>
                </a:solidFill>
              </a:rPr>
              <a:t>Refine data collection procedures to avoid terms Unknown/Other/Undisclosed in your data.</a:t>
            </a:r>
          </a:p>
          <a:p>
            <a:r>
              <a:rPr lang="en-GB" sz="1600" dirty="0">
                <a:solidFill>
                  <a:schemeClr val="bg1"/>
                </a:solidFill>
              </a:rPr>
              <a:t>Use more sophisticated prediction models to find links between locations and crime.</a:t>
            </a:r>
          </a:p>
          <a:p>
            <a:r>
              <a:rPr lang="en-GB" sz="1600" dirty="0">
                <a:solidFill>
                  <a:schemeClr val="bg1"/>
                </a:solidFill>
              </a:rPr>
              <a:t>Perform a deeper analysis using the provided dashboard to investigate other crimes and what is specific to them and perform data-driven decisions.</a:t>
            </a:r>
          </a:p>
          <a:p>
            <a:pPr marL="0" indent="0">
              <a:buNone/>
            </a:pPr>
            <a:endParaRPr lang="en-GB" sz="1600" dirty="0">
              <a:solidFill>
                <a:schemeClr val="bg1"/>
              </a:solidFill>
            </a:endParaRPr>
          </a:p>
          <a:p>
            <a:pPr marL="0" indent="0">
              <a:buNone/>
            </a:pPr>
            <a:endParaRPr lang="en-GB" sz="1600" dirty="0">
              <a:solidFill>
                <a:schemeClr val="bg1"/>
              </a:solidFill>
            </a:endParaRP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pPr marL="0" indent="0">
              <a:buNone/>
            </a:pPr>
            <a:endParaRPr lang="en-US" sz="1600" dirty="0">
              <a:solidFill>
                <a:schemeClr val="bg1"/>
              </a:solidFill>
            </a:endParaRPr>
          </a:p>
        </p:txBody>
      </p:sp>
    </p:spTree>
    <p:extLst>
      <p:ext uri="{BB962C8B-B14F-4D97-AF65-F5344CB8AC3E}">
        <p14:creationId xmlns:p14="http://schemas.microsoft.com/office/powerpoint/2010/main" val="173701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4311619" y="761879"/>
            <a:ext cx="4203045" cy="1346698"/>
          </a:xfrm>
        </p:spPr>
        <p:txBody>
          <a:bodyPr anchor="ctr">
            <a:normAutofit/>
          </a:bodyPr>
          <a:lstStyle/>
          <a:p>
            <a:r>
              <a:rPr lang="en-GB" dirty="0">
                <a:solidFill>
                  <a:schemeClr val="bg1"/>
                </a:solidFill>
              </a:rPr>
              <a:t>Thank you</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9174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43362" t="9091" r="890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effectLst>
            <a:softEdge rad="1270000"/>
          </a:effectLst>
        </p:spPr>
      </p:pic>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5380563" y="351515"/>
            <a:ext cx="3887839" cy="2372168"/>
          </a:xfrm>
        </p:spPr>
        <p:txBody>
          <a:bodyPr>
            <a:normAutofit/>
          </a:bodyPr>
          <a:lstStyle/>
          <a:p>
            <a:r>
              <a:rPr lang="en-GB" dirty="0"/>
              <a:t>Data Source</a:t>
            </a:r>
            <a:endParaRPr lang="lt-LT" dirty="0"/>
          </a:p>
        </p:txBody>
      </p:sp>
      <p:sp>
        <p:nvSpPr>
          <p:cNvPr id="6" name="Subtitle 5">
            <a:extLst>
              <a:ext uri="{FF2B5EF4-FFF2-40B4-BE49-F238E27FC236}">
                <a16:creationId xmlns:a16="http://schemas.microsoft.com/office/drawing/2014/main" id="{2C4A8A28-C31E-07F7-AD2F-BEE39CC93EB4}"/>
              </a:ext>
            </a:extLst>
          </p:cNvPr>
          <p:cNvSpPr>
            <a:spLocks noGrp="1"/>
          </p:cNvSpPr>
          <p:nvPr>
            <p:ph type="subTitle" idx="1"/>
          </p:nvPr>
        </p:nvSpPr>
        <p:spPr>
          <a:xfrm>
            <a:off x="5394960" y="2723683"/>
            <a:ext cx="3893440" cy="1096899"/>
          </a:xfrm>
        </p:spPr>
        <p:txBody>
          <a:bodyPr>
            <a:normAutofit/>
          </a:bodyPr>
          <a:lstStyle/>
          <a:p>
            <a:pPr marL="342900" indent="-342900" algn="l">
              <a:lnSpc>
                <a:spcPct val="90000"/>
              </a:lnSpc>
              <a:buFont typeface="Arial" panose="020B0604020202020204" pitchFamily="34" charset="0"/>
              <a:buChar char="•"/>
            </a:pPr>
            <a:r>
              <a:rPr lang="en-GB" sz="1500" dirty="0">
                <a:solidFill>
                  <a:schemeClr val="bg2"/>
                </a:solidFill>
              </a:rPr>
              <a:t>Data is from Kaggle which took a snapshot of whole data.</a:t>
            </a:r>
          </a:p>
          <a:p>
            <a:pPr marL="342900" indent="-342900" algn="l">
              <a:lnSpc>
                <a:spcPct val="90000"/>
              </a:lnSpc>
              <a:buFont typeface="Arial" panose="020B0604020202020204" pitchFamily="34" charset="0"/>
              <a:buChar char="•"/>
            </a:pPr>
            <a:r>
              <a:rPr lang="en-GB" sz="1500" dirty="0">
                <a:solidFill>
                  <a:schemeClr val="bg2"/>
                </a:solidFill>
              </a:rPr>
              <a:t>The original source is Los Angeles city’s open data portal</a:t>
            </a:r>
            <a:endParaRPr lang="lt-LT" sz="1500" dirty="0">
              <a:solidFill>
                <a:schemeClr val="bg2"/>
              </a:solidFill>
            </a:endParaRPr>
          </a:p>
        </p:txBody>
      </p:sp>
    </p:spTree>
    <p:extLst>
      <p:ext uri="{BB962C8B-B14F-4D97-AF65-F5344CB8AC3E}">
        <p14:creationId xmlns:p14="http://schemas.microsoft.com/office/powerpoint/2010/main" val="216801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091" t="23103"/>
          <a:stretch/>
        </p:blipFill>
        <p:spPr>
          <a:xfrm>
            <a:off x="1" y="10"/>
            <a:ext cx="12191999"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threePt" dir="t"/>
          </a:scene3d>
          <a:sp3d extrusionH="76200">
            <a:extrusionClr>
              <a:schemeClr val="tx1"/>
            </a:extrusionClr>
          </a:sp3d>
        </p:spPr>
      </p:pic>
      <p:sp>
        <p:nvSpPr>
          <p:cNvPr id="36" name="Isosceles Triangle 35">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8" name="Parallelogram 37">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8" name="Isosceles Triangle 47">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4671446" y="153165"/>
            <a:ext cx="4569803" cy="2369131"/>
          </a:xfrm>
        </p:spPr>
        <p:txBody>
          <a:bodyPr vert="horz" lIns="91440" tIns="45720" rIns="91440" bIns="45720" rtlCol="0">
            <a:normAutofit/>
          </a:bodyPr>
          <a:lstStyle/>
          <a:p>
            <a:pPr algn="l"/>
            <a:r>
              <a:rPr lang="en-US" kern="1200" dirty="0">
                <a:latin typeface="+mj-lt"/>
                <a:ea typeface="+mj-ea"/>
                <a:cs typeface="+mj-cs"/>
              </a:rPr>
              <a:t>Introduction</a:t>
            </a:r>
          </a:p>
        </p:txBody>
      </p:sp>
      <p:sp>
        <p:nvSpPr>
          <p:cNvPr id="6" name="Subtitle 5">
            <a:extLst>
              <a:ext uri="{FF2B5EF4-FFF2-40B4-BE49-F238E27FC236}">
                <a16:creationId xmlns:a16="http://schemas.microsoft.com/office/drawing/2014/main" id="{6B24ACF5-8D55-FD6C-DB87-3A947EDCD51B}"/>
              </a:ext>
            </a:extLst>
          </p:cNvPr>
          <p:cNvSpPr>
            <a:spLocks noGrp="1"/>
          </p:cNvSpPr>
          <p:nvPr>
            <p:ph type="subTitle" idx="1"/>
          </p:nvPr>
        </p:nvSpPr>
        <p:spPr>
          <a:xfrm>
            <a:off x="4693028" y="2675451"/>
            <a:ext cx="4573037" cy="2624969"/>
          </a:xfrm>
        </p:spPr>
        <p:txBody>
          <a:bodyPr>
            <a:noAutofit/>
          </a:bodyPr>
          <a:lstStyle/>
          <a:p>
            <a:pPr algn="just">
              <a:lnSpc>
                <a:spcPct val="90000"/>
              </a:lnSpc>
            </a:pPr>
            <a:r>
              <a:rPr lang="en-GB" sz="1600" b="0" i="0" u="none" strike="noStrike" dirty="0">
                <a:solidFill>
                  <a:schemeClr val="bg1"/>
                </a:solidFill>
                <a:effectLst/>
              </a:rPr>
              <a:t>This report analyses Los Angeles (L.A.) crime numbers provided by the Los Angeles police department. “The report is part of a Uniform Crime Reporting (UCR) Program to help agency staff formulate policies and make strategic and operational decisions”. The report shows the distribution of crimes committed based on victims' gender, descent, and age. Furthermore, reports show a time trend of crime occurrence and spatial data to display the city’s crime heatmap.</a:t>
            </a:r>
            <a:endParaRPr lang="lt-LT" sz="1600" dirty="0">
              <a:solidFill>
                <a:schemeClr val="bg1"/>
              </a:solidFill>
            </a:endParaRPr>
          </a:p>
        </p:txBody>
      </p:sp>
      <p:sp>
        <p:nvSpPr>
          <p:cNvPr id="50"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2"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4"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6" name="Isosceles Triangle 55">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71945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000"/>
                    </a14:imgEffect>
                    <a14:imgEffect>
                      <a14:saturation sat="33000"/>
                    </a14:imgEffect>
                    <a14:imgEffect>
                      <a14:brightnessContrast bright="-40000" contrast="-40000"/>
                    </a14:imgEffect>
                  </a14:imgLayer>
                </a14:imgProps>
              </a:ext>
            </a:extLst>
          </a:blip>
          <a:srcRect l="43362" t="9091" r="8902"/>
          <a:stretch/>
        </p:blipFill>
        <p:spPr>
          <a:xfrm>
            <a:off x="0" y="-1"/>
            <a:ext cx="527048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solidFill>
            <a:schemeClr val="bg2"/>
          </a:solidFill>
          <a:ln>
            <a:solidFill>
              <a:schemeClr val="accent1"/>
            </a:solidFill>
          </a:ln>
          <a:effectLst>
            <a:softEdge rad="1270000"/>
          </a:effectLst>
        </p:spPr>
      </p:pic>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750769" y="414116"/>
            <a:ext cx="3887839" cy="863133"/>
          </a:xfrm>
        </p:spPr>
        <p:txBody>
          <a:bodyPr>
            <a:normAutofit fontScale="90000"/>
          </a:bodyPr>
          <a:lstStyle/>
          <a:p>
            <a:pPr algn="l"/>
            <a:r>
              <a:rPr lang="en-GB" dirty="0">
                <a:solidFill>
                  <a:srgbClr val="0070C0"/>
                </a:solidFill>
              </a:rPr>
              <a:t>Crimes</a:t>
            </a:r>
            <a:endParaRPr lang="lt-LT" dirty="0">
              <a:solidFill>
                <a:srgbClr val="0070C0"/>
              </a:solidFill>
            </a:endParaRPr>
          </a:p>
        </p:txBody>
      </p:sp>
      <p:sp>
        <p:nvSpPr>
          <p:cNvPr id="6" name="Subtitle 5">
            <a:extLst>
              <a:ext uri="{FF2B5EF4-FFF2-40B4-BE49-F238E27FC236}">
                <a16:creationId xmlns:a16="http://schemas.microsoft.com/office/drawing/2014/main" id="{A1B341BC-65C8-41D8-AE89-CB40A8972118}"/>
              </a:ext>
            </a:extLst>
          </p:cNvPr>
          <p:cNvSpPr>
            <a:spLocks noGrp="1"/>
          </p:cNvSpPr>
          <p:nvPr>
            <p:ph type="subTitle" idx="1"/>
          </p:nvPr>
        </p:nvSpPr>
        <p:spPr>
          <a:xfrm>
            <a:off x="644090" y="1307074"/>
            <a:ext cx="3893440" cy="2141405"/>
          </a:xfrm>
        </p:spPr>
        <p:txBody>
          <a:bodyPr>
            <a:normAutofit/>
          </a:bodyPr>
          <a:lstStyle/>
          <a:p>
            <a:pPr marL="342900" indent="-342900" algn="l">
              <a:lnSpc>
                <a:spcPct val="90000"/>
              </a:lnSpc>
              <a:buFont typeface="Arial" panose="020B0604020202020204" pitchFamily="34" charset="0"/>
              <a:buChar char="•"/>
            </a:pPr>
            <a:r>
              <a:rPr lang="en-GB" sz="1600" dirty="0">
                <a:solidFill>
                  <a:schemeClr val="bg2"/>
                </a:solidFill>
              </a:rPr>
              <a:t>In 2022 L.A.’s Police Department reported 234 921 crimes. Which is a 12.86% increase from the last year.</a:t>
            </a:r>
          </a:p>
          <a:p>
            <a:pPr marL="342900" indent="-342900" algn="l">
              <a:lnSpc>
                <a:spcPct val="90000"/>
              </a:lnSpc>
              <a:buFont typeface="Arial" panose="020B0604020202020204" pitchFamily="34" charset="0"/>
              <a:buChar char="•"/>
            </a:pPr>
            <a:r>
              <a:rPr lang="en-GB" sz="1600" dirty="0">
                <a:solidFill>
                  <a:schemeClr val="bg2"/>
                </a:solidFill>
              </a:rPr>
              <a:t>There were 133 unique crimes reported during 2022 which are grouped in groups based on their nature with a Theft or Attempt of making up 58.60% of all crimes.</a:t>
            </a:r>
          </a:p>
          <a:p>
            <a:pPr algn="l">
              <a:lnSpc>
                <a:spcPct val="90000"/>
              </a:lnSpc>
            </a:pPr>
            <a:endParaRPr lang="en-GB" sz="1600" dirty="0">
              <a:solidFill>
                <a:schemeClr val="bg2"/>
              </a:solidFill>
            </a:endParaRPr>
          </a:p>
          <a:p>
            <a:pPr marL="342900" indent="-342900" algn="l">
              <a:lnSpc>
                <a:spcPct val="90000"/>
              </a:lnSpc>
              <a:buFont typeface="Arial" panose="020B0604020202020204" pitchFamily="34" charset="0"/>
              <a:buChar char="•"/>
            </a:pPr>
            <a:endParaRPr lang="lt-LT" sz="1600" dirty="0"/>
          </a:p>
        </p:txBody>
      </p:sp>
      <p:graphicFrame>
        <p:nvGraphicFramePr>
          <p:cNvPr id="7" name="Table 6">
            <a:extLst>
              <a:ext uri="{FF2B5EF4-FFF2-40B4-BE49-F238E27FC236}">
                <a16:creationId xmlns:a16="http://schemas.microsoft.com/office/drawing/2014/main" id="{2E84CCC6-CB3C-26B0-ED13-CC850A97D9D2}"/>
              </a:ext>
            </a:extLst>
          </p:cNvPr>
          <p:cNvGraphicFramePr>
            <a:graphicFrameLocks noGrp="1"/>
          </p:cNvGraphicFramePr>
          <p:nvPr>
            <p:extLst>
              <p:ext uri="{D42A27DB-BD31-4B8C-83A1-F6EECF244321}">
                <p14:modId xmlns:p14="http://schemas.microsoft.com/office/powerpoint/2010/main" val="2992289573"/>
              </p:ext>
            </p:extLst>
          </p:nvPr>
        </p:nvGraphicFramePr>
        <p:xfrm>
          <a:off x="5270500" y="1280497"/>
          <a:ext cx="4832350" cy="1097280"/>
        </p:xfrm>
        <a:graphic>
          <a:graphicData uri="http://schemas.openxmlformats.org/drawingml/2006/table">
            <a:tbl>
              <a:tblPr firstRow="1" bandRow="1">
                <a:tableStyleId>{5C22544A-7EE6-4342-B048-85BDC9FD1C3A}</a:tableStyleId>
              </a:tblPr>
              <a:tblGrid>
                <a:gridCol w="2416175">
                  <a:extLst>
                    <a:ext uri="{9D8B030D-6E8A-4147-A177-3AD203B41FA5}">
                      <a16:colId xmlns:a16="http://schemas.microsoft.com/office/drawing/2014/main" val="2522057767"/>
                    </a:ext>
                  </a:extLst>
                </a:gridCol>
                <a:gridCol w="2416175">
                  <a:extLst>
                    <a:ext uri="{9D8B030D-6E8A-4147-A177-3AD203B41FA5}">
                      <a16:colId xmlns:a16="http://schemas.microsoft.com/office/drawing/2014/main" val="3783105050"/>
                    </a:ext>
                  </a:extLst>
                </a:gridCol>
              </a:tblGrid>
              <a:tr h="314819">
                <a:tc>
                  <a:txBody>
                    <a:bodyPr/>
                    <a:lstStyle/>
                    <a:p>
                      <a:r>
                        <a:rPr lang="en-GB" dirty="0"/>
                        <a:t>Year</a:t>
                      </a:r>
                      <a:endParaRPr lang="lt-LT" dirty="0"/>
                    </a:p>
                  </a:txBody>
                  <a:tcPr/>
                </a:tc>
                <a:tc>
                  <a:txBody>
                    <a:bodyPr/>
                    <a:lstStyle/>
                    <a:p>
                      <a:r>
                        <a:rPr lang="en-GB" dirty="0"/>
                        <a:t>Crimes reported</a:t>
                      </a:r>
                      <a:endParaRPr lang="lt-LT" dirty="0"/>
                    </a:p>
                  </a:txBody>
                  <a:tcPr/>
                </a:tc>
                <a:extLst>
                  <a:ext uri="{0D108BD9-81ED-4DB2-BD59-A6C34878D82A}">
                    <a16:rowId xmlns:a16="http://schemas.microsoft.com/office/drawing/2014/main" val="3252429921"/>
                  </a:ext>
                </a:extLst>
              </a:tr>
              <a:tr h="314819">
                <a:tc>
                  <a:txBody>
                    <a:bodyPr/>
                    <a:lstStyle/>
                    <a:p>
                      <a:r>
                        <a:rPr lang="en-GB" dirty="0"/>
                        <a:t>2021</a:t>
                      </a:r>
                      <a:endParaRPr lang="lt-LT" dirty="0"/>
                    </a:p>
                  </a:txBody>
                  <a:tcPr/>
                </a:tc>
                <a:tc>
                  <a:txBody>
                    <a:bodyPr/>
                    <a:lstStyle/>
                    <a:p>
                      <a:r>
                        <a:rPr lang="en-GB" dirty="0"/>
                        <a:t>208 190</a:t>
                      </a:r>
                    </a:p>
                  </a:txBody>
                  <a:tcPr/>
                </a:tc>
                <a:extLst>
                  <a:ext uri="{0D108BD9-81ED-4DB2-BD59-A6C34878D82A}">
                    <a16:rowId xmlns:a16="http://schemas.microsoft.com/office/drawing/2014/main" val="2553665446"/>
                  </a:ext>
                </a:extLst>
              </a:tr>
              <a:tr h="314819">
                <a:tc>
                  <a:txBody>
                    <a:bodyPr/>
                    <a:lstStyle/>
                    <a:p>
                      <a:r>
                        <a:rPr lang="en-GB" dirty="0"/>
                        <a:t>2022</a:t>
                      </a:r>
                      <a:endParaRPr lang="lt-LT" dirty="0"/>
                    </a:p>
                  </a:txBody>
                  <a:tcPr/>
                </a:tc>
                <a:tc>
                  <a:txBody>
                    <a:bodyPr/>
                    <a:lstStyle/>
                    <a:p>
                      <a:r>
                        <a:rPr lang="en-GB" dirty="0"/>
                        <a:t>234 921</a:t>
                      </a:r>
                      <a:endParaRPr lang="lt-LT" dirty="0"/>
                    </a:p>
                  </a:txBody>
                  <a:tcPr/>
                </a:tc>
                <a:extLst>
                  <a:ext uri="{0D108BD9-81ED-4DB2-BD59-A6C34878D82A}">
                    <a16:rowId xmlns:a16="http://schemas.microsoft.com/office/drawing/2014/main" val="346595324"/>
                  </a:ext>
                </a:extLst>
              </a:tr>
            </a:tbl>
          </a:graphicData>
        </a:graphic>
      </p:graphicFrame>
      <p:pic>
        <p:nvPicPr>
          <p:cNvPr id="1026" name="Picture 2">
            <a:extLst>
              <a:ext uri="{FF2B5EF4-FFF2-40B4-BE49-F238E27FC236}">
                <a16:creationId xmlns:a16="http://schemas.microsoft.com/office/drawing/2014/main" id="{7E1C7C02-A2AD-BB23-C80E-22EEE341B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500" y="2470150"/>
            <a:ext cx="483756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1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a:bodyPr>
          <a:lstStyle/>
          <a:p>
            <a:r>
              <a:rPr lang="en-GB" dirty="0">
                <a:solidFill>
                  <a:schemeClr val="bg1"/>
                </a:solidFill>
              </a:rPr>
              <a:t>Crimes</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878639"/>
          </a:xfrm>
        </p:spPr>
        <p:txBody>
          <a:bodyPr>
            <a:normAutofit/>
          </a:bodyPr>
          <a:lstStyle/>
          <a:p>
            <a:pPr rtl="0">
              <a:spcBef>
                <a:spcPts val="0"/>
              </a:spcBef>
              <a:spcAft>
                <a:spcPts val="0"/>
              </a:spcAft>
            </a:pPr>
            <a:r>
              <a:rPr lang="en-GB" sz="1600" b="0" i="0" u="none" strike="noStrike" dirty="0">
                <a:solidFill>
                  <a:schemeClr val="bg1"/>
                </a:solidFill>
                <a:effectLst/>
              </a:rPr>
              <a:t>Given that theft are more than half of the crimes it is a good place to delve deeper.</a:t>
            </a:r>
          </a:p>
        </p:txBody>
      </p:sp>
      <p:sp>
        <p:nvSpPr>
          <p:cNvPr id="30" name="Isosceles Triangle 2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0FC4A6E6-82F5-95F5-EA68-77422B66619A}"/>
              </a:ext>
            </a:extLst>
          </p:cNvPr>
          <p:cNvPicPr>
            <a:picLocks noChangeAspect="1"/>
          </p:cNvPicPr>
          <p:nvPr/>
        </p:nvPicPr>
        <p:blipFill>
          <a:blip r:embed="rId3"/>
          <a:stretch>
            <a:fillRect/>
          </a:stretch>
        </p:blipFill>
        <p:spPr>
          <a:xfrm>
            <a:off x="4876802" y="2160590"/>
            <a:ext cx="6905324" cy="2419717"/>
          </a:xfrm>
          <a:prstGeom prst="rect">
            <a:avLst/>
          </a:prstGeom>
        </p:spPr>
      </p:pic>
    </p:spTree>
    <p:extLst>
      <p:ext uri="{BB962C8B-B14F-4D97-AF65-F5344CB8AC3E}">
        <p14:creationId xmlns:p14="http://schemas.microsoft.com/office/powerpoint/2010/main" val="2198875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a:bodyPr>
          <a:lstStyle/>
          <a:p>
            <a:r>
              <a:rPr lang="en-GB" dirty="0">
                <a:solidFill>
                  <a:schemeClr val="bg1"/>
                </a:solidFill>
              </a:rPr>
              <a:t>Crimes</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2279063"/>
          </a:xfrm>
        </p:spPr>
        <p:txBody>
          <a:bodyPr>
            <a:normAutofit/>
          </a:bodyPr>
          <a:lstStyle/>
          <a:p>
            <a:pPr algn="just" rtl="0">
              <a:spcBef>
                <a:spcPts val="0"/>
              </a:spcBef>
              <a:spcAft>
                <a:spcPts val="0"/>
              </a:spcAft>
            </a:pPr>
            <a:r>
              <a:rPr lang="en-GB" sz="1600" b="0" i="0" u="none" strike="noStrike" dirty="0">
                <a:solidFill>
                  <a:schemeClr val="bg1"/>
                </a:solidFill>
                <a:effectLst/>
              </a:rPr>
              <a:t>Most notable increase in theft was reported for </a:t>
            </a:r>
            <a:r>
              <a:rPr lang="en-GB" sz="1600" i="1" dirty="0">
                <a:solidFill>
                  <a:schemeClr val="bg1"/>
                </a:solidFill>
              </a:rPr>
              <a:t>Theft of Identity </a:t>
            </a:r>
            <a:r>
              <a:rPr lang="en-GB" sz="1600" dirty="0">
                <a:solidFill>
                  <a:schemeClr val="bg1"/>
                </a:solidFill>
              </a:rPr>
              <a:t>crime</a:t>
            </a:r>
          </a:p>
          <a:p>
            <a:pPr algn="just" rtl="0">
              <a:spcBef>
                <a:spcPts val="0"/>
              </a:spcBef>
              <a:spcAft>
                <a:spcPts val="0"/>
              </a:spcAft>
            </a:pPr>
            <a:endParaRPr lang="en-GB" sz="1600" dirty="0">
              <a:solidFill>
                <a:schemeClr val="bg1"/>
              </a:solidFill>
            </a:endParaRPr>
          </a:p>
          <a:p>
            <a:pPr algn="just" rtl="0">
              <a:spcBef>
                <a:spcPts val="0"/>
              </a:spcBef>
              <a:spcAft>
                <a:spcPts val="0"/>
              </a:spcAft>
            </a:pPr>
            <a:r>
              <a:rPr lang="en-GB" sz="1600" dirty="0">
                <a:solidFill>
                  <a:schemeClr val="bg1"/>
                </a:solidFill>
              </a:rPr>
              <a:t>The increase of 106%</a:t>
            </a:r>
          </a:p>
          <a:p>
            <a:pPr rtl="0">
              <a:spcBef>
                <a:spcPts val="0"/>
              </a:spcBef>
              <a:spcAft>
                <a:spcPts val="0"/>
              </a:spcAft>
            </a:pPr>
            <a:endParaRPr lang="en-GB" sz="1600" b="0" i="0" u="none" strike="noStrike" dirty="0">
              <a:solidFill>
                <a:schemeClr val="bg1"/>
              </a:solidFill>
              <a:effectLst/>
            </a:endParaRPr>
          </a:p>
        </p:txBody>
      </p:sp>
      <p:sp>
        <p:nvSpPr>
          <p:cNvPr id="30" name="Isosceles Triangle 2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ED582282-05F0-4A29-EB2C-D1DE2D0588C6}"/>
              </a:ext>
            </a:extLst>
          </p:cNvPr>
          <p:cNvPicPr>
            <a:picLocks noChangeAspect="1"/>
          </p:cNvPicPr>
          <p:nvPr/>
        </p:nvPicPr>
        <p:blipFill>
          <a:blip r:embed="rId3"/>
          <a:stretch>
            <a:fillRect/>
          </a:stretch>
        </p:blipFill>
        <p:spPr>
          <a:xfrm>
            <a:off x="4660126" y="2230066"/>
            <a:ext cx="7340243" cy="1143259"/>
          </a:xfrm>
          <a:prstGeom prst="rect">
            <a:avLst/>
          </a:prstGeom>
        </p:spPr>
      </p:pic>
    </p:spTree>
    <p:extLst>
      <p:ext uri="{BB962C8B-B14F-4D97-AF65-F5344CB8AC3E}">
        <p14:creationId xmlns:p14="http://schemas.microsoft.com/office/powerpoint/2010/main" val="273375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a:bodyPr>
          <a:lstStyle/>
          <a:p>
            <a:r>
              <a:rPr lang="en-GB" dirty="0">
                <a:solidFill>
                  <a:schemeClr val="bg1"/>
                </a:solidFill>
              </a:rPr>
              <a:t>Victims</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r>
              <a:rPr lang="en-GB" sz="1600" dirty="0">
                <a:solidFill>
                  <a:schemeClr val="bg1"/>
                </a:solidFill>
              </a:rPr>
              <a:t>Descent is hard to define since L.A. is historically a very diverse city and given that a lot of victims haven’t disclose their ethnicity</a:t>
            </a:r>
          </a:p>
          <a:p>
            <a:endParaRPr lang="en-GB" sz="1600" dirty="0">
              <a:solidFill>
                <a:schemeClr val="bg1"/>
              </a:solidFill>
            </a:endParaRPr>
          </a:p>
          <a:p>
            <a:pPr rtl="0">
              <a:spcBef>
                <a:spcPts val="0"/>
              </a:spcBef>
              <a:spcAft>
                <a:spcPts val="0"/>
              </a:spcAft>
            </a:pPr>
            <a:r>
              <a:rPr lang="en-GB" sz="1600" b="0" i="0" u="none" strike="noStrike" dirty="0">
                <a:solidFill>
                  <a:schemeClr val="bg2"/>
                </a:solidFill>
                <a:effectLst/>
              </a:rPr>
              <a:t>As for the gender distribution of victims, Female group are reporting . </a:t>
            </a:r>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2B9D9F07-F73C-4CF7-A269-F263E8038E68}"/>
              </a:ext>
            </a:extLst>
          </p:cNvPr>
          <p:cNvPicPr>
            <a:picLocks noChangeAspect="1"/>
          </p:cNvPicPr>
          <p:nvPr/>
        </p:nvPicPr>
        <p:blipFill>
          <a:blip r:embed="rId3"/>
          <a:stretch>
            <a:fillRect/>
          </a:stretch>
        </p:blipFill>
        <p:spPr>
          <a:xfrm>
            <a:off x="4570302" y="2160588"/>
            <a:ext cx="7409760" cy="3235908"/>
          </a:xfrm>
          <a:prstGeom prst="rect">
            <a:avLst/>
          </a:prstGeom>
        </p:spPr>
      </p:pic>
    </p:spTree>
    <p:extLst>
      <p:ext uri="{BB962C8B-B14F-4D97-AF65-F5344CB8AC3E}">
        <p14:creationId xmlns:p14="http://schemas.microsoft.com/office/powerpoint/2010/main" val="210358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374496" cy="1375608"/>
          </a:xfrm>
        </p:spPr>
        <p:txBody>
          <a:bodyPr anchor="ctr">
            <a:normAutofit fontScale="90000"/>
          </a:bodyPr>
          <a:lstStyle/>
          <a:p>
            <a:r>
              <a:rPr lang="en-GB" dirty="0">
                <a:solidFill>
                  <a:schemeClr val="bg1"/>
                </a:solidFill>
              </a:rPr>
              <a:t>Victims (Descent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Theft of Identity is always reported and does not have an undisclosed or unknown descent description and in context to all thefts covers all descent cohorts.</a:t>
            </a:r>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ECF7A484-3F43-320D-5C02-617989C6FC9D}"/>
              </a:ext>
            </a:extLst>
          </p:cNvPr>
          <p:cNvPicPr>
            <a:picLocks noChangeAspect="1"/>
          </p:cNvPicPr>
          <p:nvPr/>
        </p:nvPicPr>
        <p:blipFill>
          <a:blip r:embed="rId3"/>
          <a:stretch>
            <a:fillRect/>
          </a:stretch>
        </p:blipFill>
        <p:spPr>
          <a:xfrm>
            <a:off x="3326534" y="2019075"/>
            <a:ext cx="8653528" cy="2215411"/>
          </a:xfrm>
          <a:prstGeom prst="rect">
            <a:avLst/>
          </a:prstGeom>
        </p:spPr>
      </p:pic>
    </p:spTree>
    <p:extLst>
      <p:ext uri="{BB962C8B-B14F-4D97-AF65-F5344CB8AC3E}">
        <p14:creationId xmlns:p14="http://schemas.microsoft.com/office/powerpoint/2010/main" val="41852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theme/theme1.xml><?xml version="1.0" encoding="utf-8"?>
<a:theme xmlns:a="http://schemas.openxmlformats.org/drawingml/2006/main" name="Facet">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1447</TotalTime>
  <Words>1747</Words>
  <Application>Microsoft Office PowerPoint</Application>
  <PresentationFormat>Widescreen</PresentationFormat>
  <Paragraphs>298</Paragraphs>
  <Slides>26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Georgia</vt:lpstr>
      <vt:lpstr>Rockwell</vt:lpstr>
      <vt:lpstr>Tw Cen MT</vt:lpstr>
      <vt:lpstr>Wingdings 3</vt:lpstr>
      <vt:lpstr>Facet</vt:lpstr>
      <vt:lpstr>Los Angeles Thefts 2022 “Theft of Identity”</vt:lpstr>
      <vt:lpstr>Agenda</vt:lpstr>
      <vt:lpstr>Data Source</vt:lpstr>
      <vt:lpstr>Introduction</vt:lpstr>
      <vt:lpstr>Crimes</vt:lpstr>
      <vt:lpstr>Crimes </vt:lpstr>
      <vt:lpstr>Crimes </vt:lpstr>
      <vt:lpstr>Victims </vt:lpstr>
      <vt:lpstr>Victims (Descent Cohort) </vt:lpstr>
      <vt:lpstr>Victims (Gender Cohort) </vt:lpstr>
      <vt:lpstr>Victims (Age Cohort) </vt:lpstr>
      <vt:lpstr>Time </vt:lpstr>
      <vt:lpstr>Time (Monthly Cohort) </vt:lpstr>
      <vt:lpstr>Time (Weekday Cohort) </vt:lpstr>
      <vt:lpstr>Time </vt:lpstr>
      <vt:lpstr>Time </vt:lpstr>
      <vt:lpstr>Identity Theft </vt:lpstr>
      <vt:lpstr>Location - Districts </vt:lpstr>
      <vt:lpstr>Location – Districts correlation</vt:lpstr>
      <vt:lpstr>Location - Premises </vt:lpstr>
      <vt:lpstr>Location - Classification </vt:lpstr>
      <vt:lpstr>Location – Other crimes</vt:lpstr>
      <vt:lpstr>Location – Exact place</vt:lpstr>
      <vt:lpstr>Conclusion </vt:lpstr>
      <vt:lpstr>Recommendations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Angeles Thefts 2022</dc:title>
  <dc:creator>Mantas Vilius</dc:creator>
  <cp:lastModifiedBy>Mantas Vilius</cp:lastModifiedBy>
  <cp:revision>126</cp:revision>
  <dcterms:created xsi:type="dcterms:W3CDTF">2024-01-22T08:30:01Z</dcterms:created>
  <dcterms:modified xsi:type="dcterms:W3CDTF">2024-01-30T10:57:45Z</dcterms:modified>
</cp:coreProperties>
</file>